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673" r:id="rId2"/>
    <p:sldId id="675" r:id="rId3"/>
    <p:sldId id="676" r:id="rId4"/>
    <p:sldId id="677" r:id="rId5"/>
    <p:sldId id="678" r:id="rId6"/>
    <p:sldId id="696" r:id="rId7"/>
    <p:sldId id="697" r:id="rId8"/>
    <p:sldId id="679" r:id="rId9"/>
    <p:sldId id="682" r:id="rId10"/>
    <p:sldId id="681" r:id="rId11"/>
    <p:sldId id="694" r:id="rId12"/>
    <p:sldId id="704" r:id="rId13"/>
    <p:sldId id="703" r:id="rId14"/>
    <p:sldId id="709" r:id="rId15"/>
    <p:sldId id="705" r:id="rId16"/>
    <p:sldId id="708" r:id="rId17"/>
    <p:sldId id="698" r:id="rId18"/>
    <p:sldId id="707" r:id="rId19"/>
    <p:sldId id="706" r:id="rId20"/>
    <p:sldId id="687" r:id="rId21"/>
    <p:sldId id="688" r:id="rId22"/>
    <p:sldId id="689" r:id="rId23"/>
    <p:sldId id="690" r:id="rId24"/>
    <p:sldId id="685" r:id="rId25"/>
    <p:sldId id="693" r:id="rId26"/>
    <p:sldId id="699" r:id="rId27"/>
    <p:sldId id="700" r:id="rId28"/>
    <p:sldId id="692" r:id="rId29"/>
  </p:sldIdLst>
  <p:sldSz cx="9144000" cy="6858000" type="screen4x3"/>
  <p:notesSz cx="6889750" cy="100187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pos="113">
          <p15:clr>
            <a:srgbClr val="A4A3A4"/>
          </p15:clr>
        </p15:guide>
        <p15:guide id="9" pos="5647">
          <p15:clr>
            <a:srgbClr val="A4A3A4"/>
          </p15:clr>
        </p15:guide>
        <p15:guide id="10" pos="340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5375">
          <p15:clr>
            <a:srgbClr val="A4A3A4"/>
          </p15:clr>
        </p15:guide>
        <p15:guide id="13" pos="5511" userDrawn="1">
          <p15:clr>
            <a:srgbClr val="A4A3A4"/>
          </p15:clr>
        </p15:guide>
        <p15:guide id="14" orient="horz" pos="3974" userDrawn="1">
          <p15:clr>
            <a:srgbClr val="A4A3A4"/>
          </p15:clr>
        </p15:guide>
        <p15:guide id="15" pos="204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39966"/>
    <a:srgbClr val="9966FF"/>
    <a:srgbClr val="FF9900"/>
    <a:srgbClr val="660033"/>
    <a:srgbClr val="FF9933"/>
    <a:srgbClr val="CC3300"/>
    <a:srgbClr val="CC99FF"/>
    <a:srgbClr val="FFCC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1" autoAdjust="0"/>
    <p:restoredTop sz="97059" autoAdjust="0"/>
  </p:normalViewPr>
  <p:slideViewPr>
    <p:cSldViewPr>
      <p:cViewPr varScale="1">
        <p:scale>
          <a:sx n="75" d="100"/>
          <a:sy n="75" d="100"/>
        </p:scale>
        <p:origin x="672" y="42"/>
      </p:cViewPr>
      <p:guideLst>
        <p:guide orient="horz" pos="2160"/>
        <p:guide orient="horz" pos="618"/>
        <p:guide orient="horz" pos="4156"/>
        <p:guide orient="horz" pos="981"/>
        <p:guide orient="horz" pos="1253"/>
        <p:guide orient="horz" pos="3385"/>
        <p:guide pos="2880"/>
        <p:guide pos="113"/>
        <p:guide pos="5647"/>
        <p:guide pos="340"/>
        <p:guide pos="521"/>
        <p:guide pos="5375"/>
        <p:guide pos="5511"/>
        <p:guide orient="horz" pos="3974"/>
        <p:guide pos="204"/>
        <p:guide orient="horz" pos="572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56"/>
    </p:cViewPr>
  </p:sorterViewPr>
  <p:notesViewPr>
    <p:cSldViewPr>
      <p:cViewPr varScale="1">
        <p:scale>
          <a:sx n="80" d="100"/>
          <a:sy n="80" d="100"/>
        </p:scale>
        <p:origin x="-2028" y="-84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0.996</c:v>
                </c:pt>
                <c:pt idx="1">
                  <c:v>0.997</c:v>
                </c:pt>
                <c:pt idx="2">
                  <c:v>0.999</c:v>
                </c:pt>
                <c:pt idx="3">
                  <c:v>0.997</c:v>
                </c:pt>
                <c:pt idx="4">
                  <c:v>0.99399999999999999</c:v>
                </c:pt>
                <c:pt idx="5">
                  <c:v>0.99099999999999999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B-4D4D-955C-27A5C20F53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4.1016114488571041E-3"/>
                  <c:y val="5.12058782735474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0.86599999999999999</c:v>
                </c:pt>
                <c:pt idx="1">
                  <c:v>0.86299999999999999</c:v>
                </c:pt>
                <c:pt idx="2">
                  <c:v>0.86299999999999999</c:v>
                </c:pt>
                <c:pt idx="3">
                  <c:v>0.86199999999999999</c:v>
                </c:pt>
                <c:pt idx="4">
                  <c:v>0.86199999999999999</c:v>
                </c:pt>
                <c:pt idx="5">
                  <c:v>0.86699999999999999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B-4D4D-955C-27A5C20F53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mAP@50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6.1524171732856552E-3"/>
                  <c:y val="-0.12801469568386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0.91900000000000004</c:v>
                </c:pt>
                <c:pt idx="1">
                  <c:v>0.92800000000000005</c:v>
                </c:pt>
                <c:pt idx="2">
                  <c:v>0.92900000000000005</c:v>
                </c:pt>
                <c:pt idx="3">
                  <c:v>0.92100000000000004</c:v>
                </c:pt>
                <c:pt idx="4">
                  <c:v>0.92100000000000004</c:v>
                </c:pt>
                <c:pt idx="5">
                  <c:v>0.86799999999999999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F86-B801-96DDDAE02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학습시간</c:v>
                </c:pt>
              </c:strCache>
            </c:strRef>
          </c:tx>
          <c:spPr>
            <a:solidFill>
              <a:srgbClr val="33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</c:v>
                </c:pt>
                <c:pt idx="1">
                  <c:v>0.2</c:v>
                </c:pt>
                <c:pt idx="2">
                  <c:v>0.6</c:v>
                </c:pt>
                <c:pt idx="3">
                  <c:v>2.4</c:v>
                </c:pt>
                <c:pt idx="4">
                  <c:v>9.8000000000000007</c:v>
                </c:pt>
                <c:pt idx="5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9-4D8D-852A-FB6445A7F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9A3B7E-8717-4B50-B75F-218E8995E2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1738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495" y="4759529"/>
            <a:ext cx="5512762" cy="45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404A0-7E6D-450D-97DD-AFCF697207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010755" y="9427776"/>
            <a:ext cx="887500" cy="3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16" tIns="46159" rIns="92316" bIns="46159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예스폼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3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9505-B958-759A-EA2D-6B0BB91D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9B3E-C282-69DC-9DB0-87D21571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27079-B003-97B8-F9E1-70641F82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960FB-FD3F-6810-4726-3EC67CA28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32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FA49-1244-5913-C483-D20E6627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869F0-57E3-CB2C-586F-29D77F8D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82CEA-1840-44A5-34A6-63E9514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8F3F-56B0-5BFA-27EA-6F1E87583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978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92D1-689F-CA9B-B5FC-9D3CFC5AD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462173-3397-F9A0-19BA-0100E31DA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89A9E9-9D36-1905-03C1-5650A30BD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4B83E-8067-968F-CAAA-A3A5A2DF5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3934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65B7-771B-853C-207A-AA012B6F2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AD9F9F-F7CC-250D-C8C7-EB6288403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75F68F-B89F-FA2A-00F5-4607B5FD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0A701B-560A-B071-AA75-046285022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945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3F4A7-86B7-B7DC-2285-98BFB56EE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AF04FE-EA68-6EA1-8BCD-0951FBB8C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BA351-BAA0-7186-1D95-9B2C3E07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229A6-2885-7328-F46F-7D6EFD619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251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4D3A0-4EFD-2758-C5D4-8E8D5627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D0CD52-174A-D591-42C6-7E631A70F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DB9B02-3367-DDC5-9A53-C5AADE9D4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E88790-B38D-8178-55B4-3545DDBDF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352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0C08-B13C-8AEC-5ABB-7A1B92267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E48A04-E557-F433-6875-DFB24DA16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CC3680-D373-2B99-44BD-0587A74B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8BF47-D7F2-0BCD-E2ED-C4EF1DBEB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6001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8905-CCE0-F1BF-4F7E-46A7C6EC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EAA21-68CA-D05A-9CE0-F11B3E8BF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2A3CA-9EBA-F537-C88E-62ED3A78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1DE7-B717-6FAF-B78C-33CDB3B5F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1048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30549-4978-390A-FB18-07E0E1E2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94077A-156E-E3F6-44C8-280A990E4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CB92B5-CADE-EABC-83C2-45C34676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0D55B-89F3-5E38-FB36-17347D02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8330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EC13-85A2-0CA7-2E08-B4DC47BAF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0A8407-D079-5714-EFFB-DDB5DB4A9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17F20E-BD84-AE96-88BC-236AD85E1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5AC0E-0A75-71FE-8DC0-3BC5518C6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7021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CF8E-04B4-EF7C-E372-71DDF93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4F879-6951-9F4B-8DE4-5539500B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6417C-1558-BF64-F721-CEA65EF7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FB660-4766-BD0C-3AE5-FB8E624E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256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D040-26C8-06B2-4820-12F2D060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C1738-8FF2-C519-6F63-427CD96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3F25A-0E5D-04DB-F80C-DB5A5199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C46DF-DBC2-D21C-424A-F4EC7217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774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0485-FBA3-C377-E964-7C4DA460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70EBC-1C5E-6686-61D1-51AF454E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9F311-BA5B-D61E-848C-E9539E25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54A2C-4D56-6023-780D-56C8D81FB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28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9B6-1F7E-9291-69F0-394F614F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25811-FA5F-33C7-FD4C-10E7FC10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5AA50-77A5-062B-47DD-574971258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41861-991A-1F13-9888-F30B0364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360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9A32-4E67-C40C-093A-8835A1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F7A2C-CD56-E45C-21D2-82180857E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C2318-1CF1-DC2D-1253-F592975D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3D6C7-DB54-2D3E-9AC1-8F06E0BEE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9452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BC7-1D89-DBDC-5B3C-4DB51E1D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FBA43-87CF-9790-6201-64435F1FD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63A8F-7F84-9E5D-F698-6A52E2DEA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8216-9033-25E1-1B48-09CF681A5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0207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F49F-202A-0DC6-C386-62AF1385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3F9C-56A1-C6D9-EB09-F63465BA7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9F73-0B6E-9AD0-9888-8F1BD92B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B3009-5BB7-13A6-9747-AE0F0BCC0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847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2D09-218B-0BC6-35F9-03293DF3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C85AF-1647-3876-D078-92E44340B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BAE60-336C-A3F5-A4AB-CDCC6AA3A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CD09D-B30C-432B-6D19-697640562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489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D54C4-AAD7-1FCD-BBAB-B3279DAA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65B701-4C9F-F227-317C-52F028AFF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189709-723B-DB16-27F3-FD9B242CB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CE9AA-4D42-C9D9-3A85-B0575D717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6507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1C532-CB9F-9668-A56F-5DFE1442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DF95A-4FE4-D6D7-0EA3-15D6B089D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FAE8D9-6F14-74D3-ECC9-87D346A80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F5E0B-538E-8222-22A8-D4E692EF5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819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38D3-EA48-1D46-784E-ADF653C2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ADC88-FBC3-88C0-C6F0-03F4B248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96D5F-0202-0089-DBBC-9CB925EFF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4797-4A08-8AAC-A4F5-BCA3074CB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8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6942-FC66-A83E-CA85-802DCC2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C5B73-9566-ACF8-C6BA-C7D77D0E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396C6-F4AC-3016-4527-8D52DC0E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A01-1F1D-34C6-3EBC-8D05E042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41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E97-981A-1616-370A-F1F374F7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DD1BC-6303-8700-EDEE-D62C1D224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516B6-8366-0411-D114-FC20574A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51B91-AA7A-965A-0464-BE7DE00C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44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F3B2-B772-97BE-ADE9-D1892E4C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A53E4B-5647-FB7C-213F-23B3432A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9AD5D-DA64-7EE6-C039-4A11D5EF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B2658-7DA9-C13E-DBD2-F81D9F11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79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8BA1-0490-9094-9906-B1D9169C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0A00E-4BBC-A059-7921-4B49008C1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6B118A-55EB-00F5-3644-156976EF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A4D79-9F69-2394-3D13-CEB38E4D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506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2BBE-EA13-A1C3-24EA-034EBF2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55C49-DC0B-4985-D2F5-4C83061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928B5-1133-088F-C74C-98968408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EE144-7C8C-8099-188F-B4FAC6827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33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718C-67A2-B16C-254B-1B6BA53A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15AD2-B4C4-C2E2-8C35-3D369EC7E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68F0C-554C-3517-B394-B487E51B7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82DF-A984-CB9E-2D75-3601CDC0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26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23850" y="981075"/>
            <a:ext cx="8496300" cy="5472113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v"/>
              <a:defRPr sz="2400" b="1">
                <a:latin typeface="HY수평선M" pitchFamily="18" charset="-127"/>
                <a:ea typeface="HY수평선M" pitchFamily="18" charset="-127"/>
              </a:defRPr>
            </a:lvl1pPr>
            <a:lvl2pPr marL="442913" indent="-193675">
              <a:buClr>
                <a:schemeClr val="accent2"/>
              </a:buClr>
              <a:buFont typeface="Wingdings" pitchFamily="2" charset="2"/>
              <a:buChar char="§"/>
              <a:defRPr sz="1800" b="0">
                <a:latin typeface="HY수평선M" pitchFamily="18" charset="-127"/>
                <a:ea typeface="HY수평선M" pitchFamily="18" charset="-127"/>
              </a:defRPr>
            </a:lvl2pPr>
            <a:lvl3pPr marL="714375" indent="-228600">
              <a:buClr>
                <a:srgbClr val="C00000"/>
              </a:buClr>
              <a:defRPr sz="1600" b="0">
                <a:latin typeface="HY수평선M" pitchFamily="18" charset="-127"/>
                <a:ea typeface="HY수평선M" pitchFamily="18" charset="-127"/>
              </a:defRPr>
            </a:lvl3pPr>
            <a:lvl4pPr marL="977900" indent="-228600">
              <a:defRPr sz="1400" b="0">
                <a:latin typeface="HY수평선M" pitchFamily="18" charset="-127"/>
                <a:ea typeface="HY수평선M" pitchFamily="18" charset="-127"/>
              </a:defRPr>
            </a:lvl4pPr>
            <a:lvl5pPr marL="1157288" indent="-228600">
              <a:defRPr sz="1400" b="0">
                <a:latin typeface="HY수평선M" pitchFamily="18" charset="-127"/>
                <a:ea typeface="HY수평선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2900" y="615315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512175" y="6524625"/>
            <a:ext cx="504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996600"/>
              </a:buClr>
              <a:buFont typeface="Wingdings" pitchFamily="2" charset="2"/>
              <a:buNone/>
              <a:defRPr/>
            </a:pPr>
            <a:r>
              <a:rPr lang="en-US" altLang="ko-KR" sz="1200" b="1"/>
              <a:t> </a:t>
            </a:r>
            <a:fld id="{A97A4D42-0BF2-456A-A17A-03F0074AD5D7}" type="slidenum">
              <a:rPr lang="en-US" altLang="ko-KR" sz="1200" b="1"/>
              <a:pPr algn="ctr">
                <a:buClr>
                  <a:srgbClr val="996600"/>
                </a:buClr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200" b="1"/>
              <a:t> 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849313" y="0"/>
            <a:ext cx="8294687" cy="7651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1" name="AutoShape 17"/>
          <p:cNvSpPr>
            <a:spLocks noChangeArrowheads="1"/>
          </p:cNvSpPr>
          <p:nvPr userDrawn="1"/>
        </p:nvSpPr>
        <p:spPr bwMode="auto">
          <a:xfrm>
            <a:off x="849313" y="0"/>
            <a:ext cx="1454150" cy="765175"/>
          </a:xfrm>
          <a:prstGeom prst="rtTriangle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7575" cy="7651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 flipV="1">
            <a:off x="0" y="708025"/>
            <a:ext cx="9144000" cy="698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kumimoji="1" sz="3200">
          <a:solidFill>
            <a:srgbClr val="3B3B2D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9BDFDD2-5FFC-5173-B60F-6F368406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논문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B8FAA-2B37-557E-B615-44FC00AD3CA0}"/>
              </a:ext>
            </a:extLst>
          </p:cNvPr>
          <p:cNvSpPr txBox="1"/>
          <p:nvPr/>
        </p:nvSpPr>
        <p:spPr>
          <a:xfrm>
            <a:off x="215739" y="908720"/>
            <a:ext cx="8856984" cy="458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논문 주제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SMT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공정의 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 검출을 위한 딥러닝 방법 연구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연구 내용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SMT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공정에서 발생하는 불량 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7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가지 주요 불량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(missing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누락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double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과다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bridge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겹침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foreign material(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이물질 삽입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extra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들뜸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damage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스크래치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ball placement(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오정렬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검출하기 위한 딥러닝 모델을 연구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가장 최신 모델인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YOLO11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RT-DETR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적용하여 성능을 비교 분석하고자 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DD9B-49E4-DB40-CF43-A1660DE499B0}"/>
              </a:ext>
            </a:extLst>
          </p:cNvPr>
          <p:cNvSpPr txBox="1"/>
          <p:nvPr/>
        </p:nvSpPr>
        <p:spPr>
          <a:xfrm>
            <a:off x="431540" y="55745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7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주요 불량의 근거는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제조업체이자 </a:t>
            </a:r>
            <a:r>
              <a:rPr lang="ko-KR" altLang="en-US" sz="1400" dirty="0" err="1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비즈포스의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협력사인 주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*SMT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연구소장의 자문을 통해 결정하였음</a:t>
            </a:r>
          </a:p>
        </p:txBody>
      </p:sp>
    </p:spTree>
    <p:extLst>
      <p:ext uri="{BB962C8B-B14F-4D97-AF65-F5344CB8AC3E}">
        <p14:creationId xmlns:p14="http://schemas.microsoft.com/office/powerpoint/2010/main" val="17254559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3AD-C613-3686-EB89-097FCD6D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401D5C2-91C3-CD8A-1734-65A83C2D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CC7-7BED-3D98-EB5C-98C18C590C6C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YOLO11(</a:t>
            </a:r>
            <a:r>
              <a:rPr lang="en-US" altLang="ko-KR" b="1" kern="0" dirty="0">
                <a:solidFill>
                  <a:srgbClr val="000000"/>
                </a:solidFill>
              </a:rPr>
              <a:t>You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Only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Look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b="1" kern="0" dirty="0">
                <a:solidFill>
                  <a:srgbClr val="000000"/>
                </a:solidFill>
              </a:rPr>
              <a:t>- N,S,M,L,X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1026" name="Picture 2" descr="Ultralytics YOLO11 비교 플롯">
            <a:extLst>
              <a:ext uri="{FF2B5EF4-FFF2-40B4-BE49-F238E27FC236}">
                <a16:creationId xmlns:a16="http://schemas.microsoft.com/office/drawing/2014/main" id="{4F3B5ADA-1382-ED84-8D18-57F4ED63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" y="1573389"/>
            <a:ext cx="4718337" cy="2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0662E7-3747-6F09-E9A7-27775E45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800"/>
            <a:ext cx="4790345" cy="28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F64C-01D5-7199-F3BE-3F2228D6106F}"/>
              </a:ext>
            </a:extLst>
          </p:cNvPr>
          <p:cNvSpPr txBox="1"/>
          <p:nvPr/>
        </p:nvSpPr>
        <p:spPr>
          <a:xfrm>
            <a:off x="5420130" y="1811885"/>
            <a:ext cx="3526356" cy="448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개발한 최신 객체 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버전들의 성공을 기반으로 새로운 기능과 향상된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버전과 비교하여 개선된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아키텍처를 사용하여 특징 추출 능력을 향상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높은 평균 정밀도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달성하면서도 이전 버전보다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대체하기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C3K2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도입하였으며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SPPF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뒤에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C2PSA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추가함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C3K2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구성된 블록으로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손실을 줄여 작은 객체를 보다 잘 탐지할 수 있도록 지원함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559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C50B-1019-8A64-E5DE-557E21BD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1E8779B-F422-7F66-350C-725A506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37B9-99F5-8F18-8DCA-3E2805D666BF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RT-DETR vs YOLO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비교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차이점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FAB85-3C9E-5C2F-814B-28D6A83CC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18"/>
              </p:ext>
            </p:extLst>
          </p:nvPr>
        </p:nvGraphicFramePr>
        <p:xfrm>
          <a:off x="467544" y="1844824"/>
          <a:ext cx="8568952" cy="38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77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5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4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RT-DETR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YOLO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625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934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79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3F1E0-098E-AAC5-3D27-6F8DD7D7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A6FC3614-4F5C-FD04-248E-C6BBC494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59823"/>
            <a:ext cx="3731670" cy="331579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4780C09B-4F8E-0B25-63CC-8DFC04B8D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9352A-6080-599A-8C9D-867F8D8B1A4C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1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 </a:t>
            </a:r>
            <a:r>
              <a:rPr lang="ko-KR" altLang="en-US" b="1" kern="0" dirty="0">
                <a:solidFill>
                  <a:srgbClr val="000000"/>
                </a:solidFill>
              </a:rPr>
              <a:t>진행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YOLO11-N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실험 결과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845A4-7336-FE88-849C-EA7889A9F58F}"/>
              </a:ext>
            </a:extLst>
          </p:cNvPr>
          <p:cNvSpPr txBox="1"/>
          <p:nvPr/>
        </p:nvSpPr>
        <p:spPr>
          <a:xfrm>
            <a:off x="2753396" y="1446743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D62DF-C3CA-3CFE-B06B-4B7085DDA22C}"/>
              </a:ext>
            </a:extLst>
          </p:cNvPr>
          <p:cNvSpPr txBox="1"/>
          <p:nvPr/>
        </p:nvSpPr>
        <p:spPr>
          <a:xfrm>
            <a:off x="4139952" y="4910439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B731B-4D6E-A667-C8C1-42842F53F10F}"/>
              </a:ext>
            </a:extLst>
          </p:cNvPr>
          <p:cNvSpPr txBox="1"/>
          <p:nvPr/>
        </p:nvSpPr>
        <p:spPr>
          <a:xfrm>
            <a:off x="871048" y="2249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4B63C-0757-2A6A-C114-70CE2D641984}"/>
              </a:ext>
            </a:extLst>
          </p:cNvPr>
          <p:cNvSpPr txBox="1"/>
          <p:nvPr/>
        </p:nvSpPr>
        <p:spPr>
          <a:xfrm>
            <a:off x="1266869" y="26451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B70B6-FB5B-E89F-D9EC-5CACEE6D01BA}"/>
              </a:ext>
            </a:extLst>
          </p:cNvPr>
          <p:cNvSpPr txBox="1"/>
          <p:nvPr/>
        </p:nvSpPr>
        <p:spPr>
          <a:xfrm>
            <a:off x="1663136" y="30404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BADD9-FBC9-ED5B-17B4-61897F992B89}"/>
              </a:ext>
            </a:extLst>
          </p:cNvPr>
          <p:cNvSpPr txBox="1"/>
          <p:nvPr/>
        </p:nvSpPr>
        <p:spPr>
          <a:xfrm>
            <a:off x="2058957" y="33987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89CB6-DD1C-F6F8-0F61-F5EDBE1D3C88}"/>
              </a:ext>
            </a:extLst>
          </p:cNvPr>
          <p:cNvSpPr txBox="1"/>
          <p:nvPr/>
        </p:nvSpPr>
        <p:spPr>
          <a:xfrm>
            <a:off x="2418997" y="379381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A3778-CA0F-7764-AB43-875BF42CF442}"/>
              </a:ext>
            </a:extLst>
          </p:cNvPr>
          <p:cNvSpPr txBox="1"/>
          <p:nvPr/>
        </p:nvSpPr>
        <p:spPr>
          <a:xfrm>
            <a:off x="2779544" y="41764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D54D4-207A-37C9-5905-D0B2FF03C457}"/>
              </a:ext>
            </a:extLst>
          </p:cNvPr>
          <p:cNvSpPr txBox="1"/>
          <p:nvPr/>
        </p:nvSpPr>
        <p:spPr>
          <a:xfrm>
            <a:off x="3168221" y="449461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81CAE-1F28-2DA5-848D-9D7837C9B71F}"/>
              </a:ext>
            </a:extLst>
          </p:cNvPr>
          <p:cNvSpPr txBox="1"/>
          <p:nvPr/>
        </p:nvSpPr>
        <p:spPr>
          <a:xfrm>
            <a:off x="826628" y="49015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C8286-0E45-0F06-1CA4-72755FF74E85}"/>
              </a:ext>
            </a:extLst>
          </p:cNvPr>
          <p:cNvSpPr txBox="1"/>
          <p:nvPr/>
        </p:nvSpPr>
        <p:spPr>
          <a:xfrm>
            <a:off x="1233921" y="49034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B5F31-04DD-4AE0-0032-61EE556B5746}"/>
              </a:ext>
            </a:extLst>
          </p:cNvPr>
          <p:cNvSpPr txBox="1"/>
          <p:nvPr/>
        </p:nvSpPr>
        <p:spPr>
          <a:xfrm>
            <a:off x="1638665" y="4911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25B6C-222C-8440-2784-5CFB54B9832B}"/>
              </a:ext>
            </a:extLst>
          </p:cNvPr>
          <p:cNvSpPr txBox="1"/>
          <p:nvPr/>
        </p:nvSpPr>
        <p:spPr>
          <a:xfrm>
            <a:off x="2394309" y="490823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B667A-3B4B-D579-BDEF-F267AAC02993}"/>
              </a:ext>
            </a:extLst>
          </p:cNvPr>
          <p:cNvSpPr txBox="1"/>
          <p:nvPr/>
        </p:nvSpPr>
        <p:spPr>
          <a:xfrm>
            <a:off x="2808120" y="49015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0.20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A902C-DCF0-95F8-0748-D02C5C03E29E}"/>
              </a:ext>
            </a:extLst>
          </p:cNvPr>
          <p:cNvSpPr txBox="1"/>
          <p:nvPr/>
        </p:nvSpPr>
        <p:spPr>
          <a:xfrm>
            <a:off x="3204448" y="4902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2735B-F4A0-861C-DDBF-25018F558538}"/>
              </a:ext>
            </a:extLst>
          </p:cNvPr>
          <p:cNvSpPr txBox="1"/>
          <p:nvPr/>
        </p:nvSpPr>
        <p:spPr>
          <a:xfrm>
            <a:off x="871048" y="2049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3D0EC-B04E-BF87-BF13-077A1BB1A65F}"/>
              </a:ext>
            </a:extLst>
          </p:cNvPr>
          <p:cNvSpPr txBox="1"/>
          <p:nvPr/>
        </p:nvSpPr>
        <p:spPr>
          <a:xfrm>
            <a:off x="1266869" y="24449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410A2C-2384-C2BC-1490-E15833759EB4}"/>
              </a:ext>
            </a:extLst>
          </p:cNvPr>
          <p:cNvSpPr txBox="1"/>
          <p:nvPr/>
        </p:nvSpPr>
        <p:spPr>
          <a:xfrm>
            <a:off x="1663136" y="284024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E7C3E-73ED-26A6-38DA-98FFAAB757E5}"/>
              </a:ext>
            </a:extLst>
          </p:cNvPr>
          <p:cNvSpPr txBox="1"/>
          <p:nvPr/>
        </p:nvSpPr>
        <p:spPr>
          <a:xfrm>
            <a:off x="2058957" y="31985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D215A-D4AB-9D25-40AE-3A596EE543FC}"/>
              </a:ext>
            </a:extLst>
          </p:cNvPr>
          <p:cNvSpPr txBox="1"/>
          <p:nvPr/>
        </p:nvSpPr>
        <p:spPr>
          <a:xfrm>
            <a:off x="2418997" y="35935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9165B0-3180-F94E-2869-F815C354387C}"/>
              </a:ext>
            </a:extLst>
          </p:cNvPr>
          <p:cNvSpPr txBox="1"/>
          <p:nvPr/>
        </p:nvSpPr>
        <p:spPr>
          <a:xfrm>
            <a:off x="2779544" y="39762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3AB27-362B-3DD9-7FDD-9D21001096FB}"/>
              </a:ext>
            </a:extLst>
          </p:cNvPr>
          <p:cNvSpPr txBox="1"/>
          <p:nvPr/>
        </p:nvSpPr>
        <p:spPr>
          <a:xfrm>
            <a:off x="3175365" y="433723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13527-185D-5E25-2E93-E1CB55EC982A}"/>
              </a:ext>
            </a:extLst>
          </p:cNvPr>
          <p:cNvSpPr txBox="1"/>
          <p:nvPr/>
        </p:nvSpPr>
        <p:spPr>
          <a:xfrm>
            <a:off x="805196" y="47227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26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87516E-C5BC-EE25-AACA-5E4B905FC08F}"/>
              </a:ext>
            </a:extLst>
          </p:cNvPr>
          <p:cNvSpPr txBox="1"/>
          <p:nvPr/>
        </p:nvSpPr>
        <p:spPr>
          <a:xfrm>
            <a:off x="1212489" y="47245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1F915D-FCF9-C0FC-92AB-69FFB347E23A}"/>
              </a:ext>
            </a:extLst>
          </p:cNvPr>
          <p:cNvSpPr txBox="1"/>
          <p:nvPr/>
        </p:nvSpPr>
        <p:spPr>
          <a:xfrm>
            <a:off x="1595801" y="47272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24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4232-38C4-8BD5-F0E5-EEDA98D844EE}"/>
              </a:ext>
            </a:extLst>
          </p:cNvPr>
          <p:cNvSpPr txBox="1"/>
          <p:nvPr/>
        </p:nvSpPr>
        <p:spPr>
          <a:xfrm>
            <a:off x="2372877" y="47384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0E2550-5733-BD27-35ED-168EDA4ACE24}"/>
              </a:ext>
            </a:extLst>
          </p:cNvPr>
          <p:cNvSpPr txBox="1"/>
          <p:nvPr/>
        </p:nvSpPr>
        <p:spPr>
          <a:xfrm>
            <a:off x="2718796" y="47370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44</a:t>
            </a:r>
            <a:endParaRPr lang="ko-KR" altLang="en-US" sz="7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9C68C-DF2C-190D-BCF4-8806CF6F80F6}"/>
              </a:ext>
            </a:extLst>
          </p:cNvPr>
          <p:cNvSpPr txBox="1"/>
          <p:nvPr/>
        </p:nvSpPr>
        <p:spPr>
          <a:xfrm>
            <a:off x="3115124" y="47375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26</a:t>
            </a:r>
            <a:endParaRPr lang="ko-KR" altLang="en-US" sz="7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B494C7-2B45-C9EA-A327-853C7D017292}"/>
              </a:ext>
            </a:extLst>
          </p:cNvPr>
          <p:cNvSpPr txBox="1"/>
          <p:nvPr/>
        </p:nvSpPr>
        <p:spPr>
          <a:xfrm>
            <a:off x="2014599" y="49068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B176BA-2962-22BA-6499-289ECFE1366F}"/>
              </a:ext>
            </a:extLst>
          </p:cNvPr>
          <p:cNvSpPr txBox="1"/>
          <p:nvPr/>
        </p:nvSpPr>
        <p:spPr>
          <a:xfrm>
            <a:off x="1971735" y="47227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69E72-2524-5195-5419-5065C87B518F}"/>
              </a:ext>
            </a:extLst>
          </p:cNvPr>
          <p:cNvSpPr txBox="1"/>
          <p:nvPr/>
        </p:nvSpPr>
        <p:spPr>
          <a:xfrm>
            <a:off x="5220072" y="247446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0.934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0.929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09C5DEE-A581-2D74-398D-ECFC96A99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264" y="829117"/>
            <a:ext cx="9144000" cy="14130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8E8C0E6-C395-FFAC-E700-07ADA2A9FAFA}"/>
              </a:ext>
            </a:extLst>
          </p:cNvPr>
          <p:cNvSpPr txBox="1"/>
          <p:nvPr/>
        </p:nvSpPr>
        <p:spPr>
          <a:xfrm>
            <a:off x="395190" y="5436107"/>
            <a:ext cx="835362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 실험 진행 결과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e4(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이물질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우수한 성능을 보였으나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나머지에선 개선이 필요하였으며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특히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가장 낮은 성능을 보임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또한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YOLO11-N/S/M/L/X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모두 성능에서 큰 차이를 보이지 않았음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0BEAC5-C975-5490-84DF-F5C40F883826}"/>
              </a:ext>
            </a:extLst>
          </p:cNvPr>
          <p:cNvSpPr txBox="1"/>
          <p:nvPr/>
        </p:nvSpPr>
        <p:spPr>
          <a:xfrm>
            <a:off x="875758" y="181460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e1(0)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91E787-615B-0FFC-C11E-EB70C287DFC3}"/>
              </a:ext>
            </a:extLst>
          </p:cNvPr>
          <p:cNvSpPr txBox="1"/>
          <p:nvPr/>
        </p:nvSpPr>
        <p:spPr>
          <a:xfrm>
            <a:off x="1283051" y="1816465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e2(1)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6E4B0-021B-0688-A164-2C281C819989}"/>
              </a:ext>
            </a:extLst>
          </p:cNvPr>
          <p:cNvSpPr txBox="1"/>
          <p:nvPr/>
        </p:nvSpPr>
        <p:spPr>
          <a:xfrm>
            <a:off x="1666363" y="1819156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e3(2)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47085F-944C-B258-B5B5-E008A7B2EABE}"/>
              </a:ext>
            </a:extLst>
          </p:cNvPr>
          <p:cNvSpPr txBox="1"/>
          <p:nvPr/>
        </p:nvSpPr>
        <p:spPr>
          <a:xfrm>
            <a:off x="2443439" y="183031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e5(4)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90D62F-F326-19C1-1C96-59BB82E98D52}"/>
              </a:ext>
            </a:extLst>
          </p:cNvPr>
          <p:cNvSpPr txBox="1"/>
          <p:nvPr/>
        </p:nvSpPr>
        <p:spPr>
          <a:xfrm>
            <a:off x="2789358" y="1828896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e6(5)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7F11BF-A5EC-066E-EC19-CDBAD773DFB4}"/>
              </a:ext>
            </a:extLst>
          </p:cNvPr>
          <p:cNvSpPr txBox="1"/>
          <p:nvPr/>
        </p:nvSpPr>
        <p:spPr>
          <a:xfrm>
            <a:off x="3175977" y="1829464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e7(6)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387C47-EA34-E019-EDE5-7775B043A9A2}"/>
              </a:ext>
            </a:extLst>
          </p:cNvPr>
          <p:cNvSpPr txBox="1"/>
          <p:nvPr/>
        </p:nvSpPr>
        <p:spPr>
          <a:xfrm>
            <a:off x="2070724" y="181460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e4(3)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C71202-2F6B-F97C-C30F-C8113035AC52}"/>
              </a:ext>
            </a:extLst>
          </p:cNvPr>
          <p:cNvSpPr txBox="1"/>
          <p:nvPr/>
        </p:nvSpPr>
        <p:spPr>
          <a:xfrm>
            <a:off x="1230865" y="284004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CA01BB-733E-A0D1-E12A-FD6DFE6D705C}"/>
              </a:ext>
            </a:extLst>
          </p:cNvPr>
          <p:cNvSpPr txBox="1"/>
          <p:nvPr/>
        </p:nvSpPr>
        <p:spPr>
          <a:xfrm>
            <a:off x="1230865" y="298049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4335363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49437-DF63-FA9A-1694-F4D0363F4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6566D68-7DEB-BBE9-0719-5F5B567C7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EB87E-9E62-4C1F-694E-09741249A522}"/>
              </a:ext>
            </a:extLst>
          </p:cNvPr>
          <p:cNvSpPr txBox="1"/>
          <p:nvPr/>
        </p:nvSpPr>
        <p:spPr>
          <a:xfrm>
            <a:off x="215739" y="942095"/>
            <a:ext cx="8856984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성능 개선을 위한 데이터셋 보완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보완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098A6-8204-0DE2-22DD-D81AFCF04E4E}"/>
              </a:ext>
            </a:extLst>
          </p:cNvPr>
          <p:cNvSpPr txBox="1"/>
          <p:nvPr/>
        </p:nvSpPr>
        <p:spPr>
          <a:xfrm>
            <a:off x="516001" y="4457180"/>
            <a:ext cx="8256460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e4(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이물질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제외한 나머지 데이터들의 학습데이터를 위와 같이 증량함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또한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e4(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이물질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들뜸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제외한 나머지 데이터들의 테스트 데이터셋 중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탐지가 불가하였던 데이터들의 라벨링을 재작업 하였음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위와 같이 학습 데이터셋을 보완하고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테스트 데이터셋의 라벨링을 재작업한 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다시 실험을 진행하여 결과를 비교하도록 함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YOLO11-N/S/M/L/X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모두 큰 차이를 보이지 않았으므로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YOLO11-N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기준으로 성능을 비교함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81FB50-8576-71F8-AD12-8827BB50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575842"/>
            <a:ext cx="3096345" cy="2716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FFAFC2-701B-5E90-7D74-3FB488651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3" y="1770211"/>
            <a:ext cx="2980123" cy="250145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E0D05A-06A8-C298-6DAE-7A7722B1A599}"/>
              </a:ext>
            </a:extLst>
          </p:cNvPr>
          <p:cNvSpPr/>
          <p:nvPr/>
        </p:nvSpPr>
        <p:spPr>
          <a:xfrm>
            <a:off x="3906310" y="2776834"/>
            <a:ext cx="576064" cy="6565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04DC9-14E5-3F40-FD1B-99C9AD846148}"/>
              </a:ext>
            </a:extLst>
          </p:cNvPr>
          <p:cNvSpPr txBox="1"/>
          <p:nvPr/>
        </p:nvSpPr>
        <p:spPr>
          <a:xfrm>
            <a:off x="2537319" y="1628800"/>
            <a:ext cx="1130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4295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F8174-CD0A-7378-C61A-F5681ABA51C2}"/>
              </a:ext>
            </a:extLst>
          </p:cNvPr>
          <p:cNvSpPr txBox="1"/>
          <p:nvPr/>
        </p:nvSpPr>
        <p:spPr>
          <a:xfrm>
            <a:off x="6746990" y="1585392"/>
            <a:ext cx="1130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 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47FF5-D31E-4190-75A5-F93E1D6C8F22}"/>
              </a:ext>
            </a:extLst>
          </p:cNvPr>
          <p:cNvSpPr txBox="1"/>
          <p:nvPr/>
        </p:nvSpPr>
        <p:spPr>
          <a:xfrm>
            <a:off x="1115616" y="4273649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학습 데이터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531D1-2851-BEF1-B53F-E4D96AB509FB}"/>
              </a:ext>
            </a:extLst>
          </p:cNvPr>
          <p:cNvSpPr txBox="1"/>
          <p:nvPr/>
        </p:nvSpPr>
        <p:spPr>
          <a:xfrm>
            <a:off x="5292080" y="4273649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 후 학습 데이터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4841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E2F58-7EAB-8718-8D8A-3779D926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CB619963-E472-0F10-C7A0-B4CE46D2E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E21BC-C38B-4241-FCD8-CC4299F98792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변경 후 </a:t>
            </a:r>
            <a:r>
              <a:rPr lang="ko-KR" altLang="en-US" b="1" kern="0" dirty="0">
                <a:solidFill>
                  <a:srgbClr val="000000"/>
                </a:solidFill>
              </a:rPr>
              <a:t>데이터셋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검증용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평가용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55DD7-930C-50D7-ADAF-CD69CC025540}"/>
              </a:ext>
            </a:extLst>
          </p:cNvPr>
          <p:cNvSpPr txBox="1"/>
          <p:nvPr/>
        </p:nvSpPr>
        <p:spPr>
          <a:xfrm>
            <a:off x="305860" y="5229200"/>
            <a:ext cx="867674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학습 데이터 증량에 따라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평가용 데이터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테스트 데이터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제외하고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학습용 데이터와 검증용 데이터가 위와 같은 분포로 변경됨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5785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1A1B-16E5-DC04-F700-752D279ED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303F1C-DD58-A42F-E97E-9A690EC7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53" y="1795980"/>
            <a:ext cx="3722847" cy="3246342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CCCC3C4-1A29-EE2C-BAB8-D1D56D346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071C8-5CB7-7820-714D-95BFB2128681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 </a:t>
            </a:r>
            <a:r>
              <a:rPr lang="ko-KR" altLang="en-US" b="1" kern="0" dirty="0">
                <a:solidFill>
                  <a:srgbClr val="000000"/>
                </a:solidFill>
              </a:rPr>
              <a:t>진행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YOLO11-N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실험 결과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DEEEE-7D90-001D-9E00-4685E27FA6ED}"/>
              </a:ext>
            </a:extLst>
          </p:cNvPr>
          <p:cNvSpPr txBox="1"/>
          <p:nvPr/>
        </p:nvSpPr>
        <p:spPr>
          <a:xfrm>
            <a:off x="2753396" y="1446743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2774E-29E5-2C59-9149-7EABF98CBED0}"/>
              </a:ext>
            </a:extLst>
          </p:cNvPr>
          <p:cNvSpPr txBox="1"/>
          <p:nvPr/>
        </p:nvSpPr>
        <p:spPr>
          <a:xfrm>
            <a:off x="4311092" y="4780138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D24FC-BFE8-427B-B490-00D8EB4DD9C4}"/>
              </a:ext>
            </a:extLst>
          </p:cNvPr>
          <p:cNvSpPr txBox="1"/>
          <p:nvPr/>
        </p:nvSpPr>
        <p:spPr>
          <a:xfrm>
            <a:off x="1008760" y="20994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2CE18-77C5-603D-D4BD-5F5F9747CE85}"/>
              </a:ext>
            </a:extLst>
          </p:cNvPr>
          <p:cNvSpPr txBox="1"/>
          <p:nvPr/>
        </p:nvSpPr>
        <p:spPr>
          <a:xfrm>
            <a:off x="1404581" y="24948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655C-4B7C-045E-6273-75D3C0F959D9}"/>
              </a:ext>
            </a:extLst>
          </p:cNvPr>
          <p:cNvSpPr txBox="1"/>
          <p:nvPr/>
        </p:nvSpPr>
        <p:spPr>
          <a:xfrm>
            <a:off x="1800848" y="28901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E2944-4886-C128-4A80-81D084D1B9BE}"/>
              </a:ext>
            </a:extLst>
          </p:cNvPr>
          <p:cNvSpPr txBox="1"/>
          <p:nvPr/>
        </p:nvSpPr>
        <p:spPr>
          <a:xfrm>
            <a:off x="2196669" y="324839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C6649-C418-2A18-3A21-EF0022CAB52B}"/>
              </a:ext>
            </a:extLst>
          </p:cNvPr>
          <p:cNvSpPr txBox="1"/>
          <p:nvPr/>
        </p:nvSpPr>
        <p:spPr>
          <a:xfrm>
            <a:off x="2556709" y="36434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BDFFC-C5C6-F52C-95E9-9E4E0011BFF7}"/>
              </a:ext>
            </a:extLst>
          </p:cNvPr>
          <p:cNvSpPr txBox="1"/>
          <p:nvPr/>
        </p:nvSpPr>
        <p:spPr>
          <a:xfrm>
            <a:off x="2917256" y="40260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738BD-AD7E-93C9-6435-74D95F1810CF}"/>
              </a:ext>
            </a:extLst>
          </p:cNvPr>
          <p:cNvSpPr txBox="1"/>
          <p:nvPr/>
        </p:nvSpPr>
        <p:spPr>
          <a:xfrm>
            <a:off x="3305933" y="434424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75043-27FC-855E-DD5C-EFF8A117FC73}"/>
              </a:ext>
            </a:extLst>
          </p:cNvPr>
          <p:cNvSpPr txBox="1"/>
          <p:nvPr/>
        </p:nvSpPr>
        <p:spPr>
          <a:xfrm>
            <a:off x="964340" y="475117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CF926D-0250-7E96-E6E6-4ADE46FA7D5E}"/>
              </a:ext>
            </a:extLst>
          </p:cNvPr>
          <p:cNvSpPr txBox="1"/>
          <p:nvPr/>
        </p:nvSpPr>
        <p:spPr>
          <a:xfrm>
            <a:off x="1371633" y="47530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2CA58-5041-5969-21C7-CB8A3D58F29B}"/>
              </a:ext>
            </a:extLst>
          </p:cNvPr>
          <p:cNvSpPr txBox="1"/>
          <p:nvPr/>
        </p:nvSpPr>
        <p:spPr>
          <a:xfrm>
            <a:off x="1776377" y="476098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2068C-EFA8-FF6D-3381-7CC88A04909F}"/>
              </a:ext>
            </a:extLst>
          </p:cNvPr>
          <p:cNvSpPr txBox="1"/>
          <p:nvPr/>
        </p:nvSpPr>
        <p:spPr>
          <a:xfrm>
            <a:off x="2532021" y="47578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836904-959A-E3F0-261B-0DB1081CB3C3}"/>
              </a:ext>
            </a:extLst>
          </p:cNvPr>
          <p:cNvSpPr txBox="1"/>
          <p:nvPr/>
        </p:nvSpPr>
        <p:spPr>
          <a:xfrm>
            <a:off x="2945832" y="475117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0D2D7-C041-E1EE-389F-36E9613344A0}"/>
              </a:ext>
            </a:extLst>
          </p:cNvPr>
          <p:cNvSpPr txBox="1"/>
          <p:nvPr/>
        </p:nvSpPr>
        <p:spPr>
          <a:xfrm>
            <a:off x="3342160" y="475174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9696BD-23AC-49A7-3B77-30967D1B13E7}"/>
              </a:ext>
            </a:extLst>
          </p:cNvPr>
          <p:cNvSpPr txBox="1"/>
          <p:nvPr/>
        </p:nvSpPr>
        <p:spPr>
          <a:xfrm>
            <a:off x="1008760" y="18992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7A2FE7-35DA-DF5D-114B-78CCB8A502A0}"/>
              </a:ext>
            </a:extLst>
          </p:cNvPr>
          <p:cNvSpPr txBox="1"/>
          <p:nvPr/>
        </p:nvSpPr>
        <p:spPr>
          <a:xfrm>
            <a:off x="1404581" y="22945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46EB77-4DE4-77BD-AC8C-14F72CCAB378}"/>
              </a:ext>
            </a:extLst>
          </p:cNvPr>
          <p:cNvSpPr txBox="1"/>
          <p:nvPr/>
        </p:nvSpPr>
        <p:spPr>
          <a:xfrm>
            <a:off x="1800848" y="26898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6D199D-6971-5C1D-17CF-DA917F6C2349}"/>
              </a:ext>
            </a:extLst>
          </p:cNvPr>
          <p:cNvSpPr txBox="1"/>
          <p:nvPr/>
        </p:nvSpPr>
        <p:spPr>
          <a:xfrm>
            <a:off x="2196669" y="30481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9B447E-C004-AC06-62A3-2DE2B0E8E93E}"/>
              </a:ext>
            </a:extLst>
          </p:cNvPr>
          <p:cNvSpPr txBox="1"/>
          <p:nvPr/>
        </p:nvSpPr>
        <p:spPr>
          <a:xfrm>
            <a:off x="2556709" y="34431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84F468-84B4-093B-9D78-298B6AFD8203}"/>
              </a:ext>
            </a:extLst>
          </p:cNvPr>
          <p:cNvSpPr txBox="1"/>
          <p:nvPr/>
        </p:nvSpPr>
        <p:spPr>
          <a:xfrm>
            <a:off x="2917256" y="38258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F1CF37-F011-34BA-6411-AEC34D4738A6}"/>
              </a:ext>
            </a:extLst>
          </p:cNvPr>
          <p:cNvSpPr txBox="1"/>
          <p:nvPr/>
        </p:nvSpPr>
        <p:spPr>
          <a:xfrm>
            <a:off x="3313077" y="41868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6BD929-090F-ECE3-1513-730174B66CB6}"/>
              </a:ext>
            </a:extLst>
          </p:cNvPr>
          <p:cNvSpPr txBox="1"/>
          <p:nvPr/>
        </p:nvSpPr>
        <p:spPr>
          <a:xfrm>
            <a:off x="942908" y="45723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77888B-C9B7-4D7D-6920-D89CCA26654B}"/>
              </a:ext>
            </a:extLst>
          </p:cNvPr>
          <p:cNvSpPr txBox="1"/>
          <p:nvPr/>
        </p:nvSpPr>
        <p:spPr>
          <a:xfrm>
            <a:off x="1350201" y="457421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7C50A9-CDEF-BF11-1687-8145514668B9}"/>
              </a:ext>
            </a:extLst>
          </p:cNvPr>
          <p:cNvSpPr txBox="1"/>
          <p:nvPr/>
        </p:nvSpPr>
        <p:spPr>
          <a:xfrm>
            <a:off x="1733513" y="45769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9ADF9E-F6B5-BD3E-DF52-73DE08F4B2A8}"/>
              </a:ext>
            </a:extLst>
          </p:cNvPr>
          <p:cNvSpPr txBox="1"/>
          <p:nvPr/>
        </p:nvSpPr>
        <p:spPr>
          <a:xfrm>
            <a:off x="2510589" y="458806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DA4AC9-1486-43D4-26C6-27004174152B}"/>
              </a:ext>
            </a:extLst>
          </p:cNvPr>
          <p:cNvSpPr txBox="1"/>
          <p:nvPr/>
        </p:nvSpPr>
        <p:spPr>
          <a:xfrm>
            <a:off x="2856508" y="45866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FD7A1-7AF4-908D-7B9C-7F5F8987582D}"/>
              </a:ext>
            </a:extLst>
          </p:cNvPr>
          <p:cNvSpPr txBox="1"/>
          <p:nvPr/>
        </p:nvSpPr>
        <p:spPr>
          <a:xfrm>
            <a:off x="3252836" y="45872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F82438-06A5-59B2-E02B-FDAE5CC9D2BA}"/>
              </a:ext>
            </a:extLst>
          </p:cNvPr>
          <p:cNvSpPr txBox="1"/>
          <p:nvPr/>
        </p:nvSpPr>
        <p:spPr>
          <a:xfrm>
            <a:off x="2152311" y="47564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3A4058-97EB-CCDB-EAF9-B9DCB316EFDB}"/>
              </a:ext>
            </a:extLst>
          </p:cNvPr>
          <p:cNvSpPr txBox="1"/>
          <p:nvPr/>
        </p:nvSpPr>
        <p:spPr>
          <a:xfrm>
            <a:off x="2109447" y="45723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679CFE-78F6-CBAD-592C-10ED07983BDB}"/>
              </a:ext>
            </a:extLst>
          </p:cNvPr>
          <p:cNvSpPr txBox="1"/>
          <p:nvPr/>
        </p:nvSpPr>
        <p:spPr>
          <a:xfrm>
            <a:off x="4730432" y="2366290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0.952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E16C9C-0A74-F974-F0CE-C1C95FA22A7C}"/>
              </a:ext>
            </a:extLst>
          </p:cNvPr>
          <p:cNvSpPr txBox="1"/>
          <p:nvPr/>
        </p:nvSpPr>
        <p:spPr>
          <a:xfrm>
            <a:off x="516001" y="5128302"/>
            <a:ext cx="8256460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학습 데이터셋 및 테스트 데이터셋을 보완한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 실험 진행 결과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e4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e5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제외하고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개선이 필요하였던 나머지 클래스에서 훨씬 더 나은 성능을 보였음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다만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e2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오탐지되는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횟수가 높아졌으며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전체적으로 불량이 아닌 것을 불량으로 탐지하는 횟수가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많아짐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민감도가 높아짐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또한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가장 성능 개선이 높았던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민감도가 가장 높아졌음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60A994-7CAF-6291-26B9-53C58BDBB79F}"/>
              </a:ext>
            </a:extLst>
          </p:cNvPr>
          <p:cNvSpPr txBox="1"/>
          <p:nvPr/>
        </p:nvSpPr>
        <p:spPr>
          <a:xfrm>
            <a:off x="1013470" y="1664232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e1(0)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C9F1C6-22F5-5EE8-9EE5-03A6A1729EAF}"/>
              </a:ext>
            </a:extLst>
          </p:cNvPr>
          <p:cNvSpPr txBox="1"/>
          <p:nvPr/>
        </p:nvSpPr>
        <p:spPr>
          <a:xfrm>
            <a:off x="1420763" y="1666089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e2(1)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52FA02-D066-79F4-B64F-FA364B58E01F}"/>
              </a:ext>
            </a:extLst>
          </p:cNvPr>
          <p:cNvSpPr txBox="1"/>
          <p:nvPr/>
        </p:nvSpPr>
        <p:spPr>
          <a:xfrm>
            <a:off x="1804075" y="1668780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e3(2)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B8A5FF-A89E-45B1-C198-231941A10174}"/>
              </a:ext>
            </a:extLst>
          </p:cNvPr>
          <p:cNvSpPr txBox="1"/>
          <p:nvPr/>
        </p:nvSpPr>
        <p:spPr>
          <a:xfrm>
            <a:off x="2581151" y="1668322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e5(4)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C536AC-8658-6459-5B3C-A21CAA4DA611}"/>
              </a:ext>
            </a:extLst>
          </p:cNvPr>
          <p:cNvSpPr txBox="1"/>
          <p:nvPr/>
        </p:nvSpPr>
        <p:spPr>
          <a:xfrm>
            <a:off x="2927070" y="1666900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e6(5)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DB3B55-31D2-2A99-EAEB-F009EC6E1C04}"/>
              </a:ext>
            </a:extLst>
          </p:cNvPr>
          <p:cNvSpPr txBox="1"/>
          <p:nvPr/>
        </p:nvSpPr>
        <p:spPr>
          <a:xfrm>
            <a:off x="3313689" y="1667468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e7(6)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CD928B-359D-DFC6-9B9A-E1E3BF9292D6}"/>
              </a:ext>
            </a:extLst>
          </p:cNvPr>
          <p:cNvSpPr txBox="1"/>
          <p:nvPr/>
        </p:nvSpPr>
        <p:spPr>
          <a:xfrm>
            <a:off x="2208436" y="1664232"/>
            <a:ext cx="46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e4(3)</a:t>
            </a:r>
            <a:endParaRPr lang="ko-KR" altLang="en-US" sz="1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8D336-9BBE-4262-1A1C-4374F0201EBD}"/>
              </a:ext>
            </a:extLst>
          </p:cNvPr>
          <p:cNvSpPr txBox="1"/>
          <p:nvPr/>
        </p:nvSpPr>
        <p:spPr>
          <a:xfrm>
            <a:off x="1373975" y="26740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78CB7-56D0-AAE9-FB1C-AEA4AA7C6745}"/>
              </a:ext>
            </a:extLst>
          </p:cNvPr>
          <p:cNvSpPr txBox="1"/>
          <p:nvPr/>
        </p:nvSpPr>
        <p:spPr>
          <a:xfrm>
            <a:off x="2532967" y="38234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61A20B-789F-0EFA-A101-A82E24813F75}"/>
              </a:ext>
            </a:extLst>
          </p:cNvPr>
          <p:cNvSpPr txBox="1"/>
          <p:nvPr/>
        </p:nvSpPr>
        <p:spPr>
          <a:xfrm>
            <a:off x="1432169" y="283709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7FAB6B-90D0-E6F1-ACFF-2BC4869E55E8}"/>
              </a:ext>
            </a:extLst>
          </p:cNvPr>
          <p:cNvSpPr txBox="1"/>
          <p:nvPr/>
        </p:nvSpPr>
        <p:spPr>
          <a:xfrm>
            <a:off x="2515737" y="3968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F980A3-B224-769E-BF93-08C2C08357BB}"/>
              </a:ext>
            </a:extLst>
          </p:cNvPr>
          <p:cNvSpPr txBox="1"/>
          <p:nvPr/>
        </p:nvSpPr>
        <p:spPr>
          <a:xfrm>
            <a:off x="3686178" y="19150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18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F9410A-7BF4-6313-E0F1-A43F24E806FD}"/>
              </a:ext>
            </a:extLst>
          </p:cNvPr>
          <p:cNvSpPr txBox="1"/>
          <p:nvPr/>
        </p:nvSpPr>
        <p:spPr>
          <a:xfrm>
            <a:off x="3686178" y="230097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D33FA1-EA40-12D1-1835-0312408851D5}"/>
              </a:ext>
            </a:extLst>
          </p:cNvPr>
          <p:cNvSpPr txBox="1"/>
          <p:nvPr/>
        </p:nvSpPr>
        <p:spPr>
          <a:xfrm>
            <a:off x="3686178" y="268694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1FC8A3-A47D-3140-37B0-D104E178FDF3}"/>
              </a:ext>
            </a:extLst>
          </p:cNvPr>
          <p:cNvSpPr txBox="1"/>
          <p:nvPr/>
        </p:nvSpPr>
        <p:spPr>
          <a:xfrm>
            <a:off x="3704508" y="38062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60622C-B35E-18E9-5A12-6A5E3EE4683D}"/>
              </a:ext>
            </a:extLst>
          </p:cNvPr>
          <p:cNvSpPr txBox="1"/>
          <p:nvPr/>
        </p:nvSpPr>
        <p:spPr>
          <a:xfrm>
            <a:off x="3704508" y="416194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0EDB50F-0BE5-8D36-3B37-39B2B2710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4733"/>
            <a:ext cx="9144000" cy="1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436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36277-10B1-EC86-2AA4-EA36D5E2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C767B88-1A8A-3974-BF9D-A1EBC4D1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9" y="2308625"/>
            <a:ext cx="8712522" cy="2311486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B826C2-3EBB-0967-4484-EFDC094BC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C1741-130D-E61E-233B-4043CCFA32CA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_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4A693-B078-9B1F-2F71-8DAE570BBEF2}"/>
              </a:ext>
            </a:extLst>
          </p:cNvPr>
          <p:cNvSpPr txBox="1"/>
          <p:nvPr/>
        </p:nvSpPr>
        <p:spPr>
          <a:xfrm>
            <a:off x="443769" y="1347531"/>
            <a:ext cx="848449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실험과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 결과를 비교하면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YOLO11-N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모델을 기준으로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아래와 같이 성능이 대폭 개선된 것을 볼 수 있음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DD5745-CD21-ED2D-4594-15284363AFEA}"/>
              </a:ext>
            </a:extLst>
          </p:cNvPr>
          <p:cNvSpPr/>
          <p:nvPr/>
        </p:nvSpPr>
        <p:spPr>
          <a:xfrm>
            <a:off x="1115616" y="3501008"/>
            <a:ext cx="3096344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465EF4-964F-FB4E-0E1A-4B3BBEA58C3E}"/>
              </a:ext>
            </a:extLst>
          </p:cNvPr>
          <p:cNvSpPr/>
          <p:nvPr/>
        </p:nvSpPr>
        <p:spPr>
          <a:xfrm>
            <a:off x="6084168" y="3490466"/>
            <a:ext cx="2160240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98A8-0FC7-3F41-2D68-B83D2E4B4E3F}"/>
              </a:ext>
            </a:extLst>
          </p:cNvPr>
          <p:cNvSpPr txBox="1"/>
          <p:nvPr/>
        </p:nvSpPr>
        <p:spPr>
          <a:xfrm>
            <a:off x="443768" y="4719647"/>
            <a:ext cx="848449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불량 중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 비해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더 많은 불량을 찾아내었음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성능이 향상된 클래스들의 민감도가 높아져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실험에서는 불량이 아닌 것을 불량이라고 판정하는 경우가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개였으나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실험에서는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급상승 하였고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클래스로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경우도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개에서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늘어났음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1640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C671-DF33-BDDA-7421-D85D0C1A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846A709-A7BB-6D07-A6E8-0E7520705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F0A86-5F25-D47C-3231-A66D0837207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EEC806-EF99-B62C-78BB-AC23A678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241927"/>
            <a:ext cx="2122034" cy="21202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1713DC-67A3-0E39-3373-EA7CB4A5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12" y="2767098"/>
            <a:ext cx="2448272" cy="1371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76EBDD-0FC4-9435-4B25-04C155B3CBBC}"/>
              </a:ext>
            </a:extLst>
          </p:cNvPr>
          <p:cNvSpPr txBox="1"/>
          <p:nvPr/>
        </p:nvSpPr>
        <p:spPr>
          <a:xfrm>
            <a:off x="443770" y="1347531"/>
            <a:ext cx="825646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e2(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e3(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경우는 아래와 같음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크기가 큰 저항의 경우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경우에도 겹침과 같이 가로로 길게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납땜된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모습이므로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구분하기 어려울 수 있음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642D7-54BA-9EBC-BBE8-4DB4AFAC606B}"/>
              </a:ext>
            </a:extLst>
          </p:cNvPr>
          <p:cNvSpPr txBox="1"/>
          <p:nvPr/>
        </p:nvSpPr>
        <p:spPr>
          <a:xfrm>
            <a:off x="3265828" y="4405009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[e2(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F67B25-7EC4-6896-8234-F2925E63A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59" y="4832451"/>
            <a:ext cx="2950081" cy="15001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6589D6-1A08-2B5C-28FA-5F2D74D48697}"/>
              </a:ext>
            </a:extLst>
          </p:cNvPr>
          <p:cNvSpPr txBox="1"/>
          <p:nvPr/>
        </p:nvSpPr>
        <p:spPr>
          <a:xfrm>
            <a:off x="3383867" y="6332577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모습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5096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EA42-8FB4-5F20-3307-433BED4D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4C2EDEE-983C-BCB6-A724-62B9BC4A5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FD266-D5CE-D474-C2CC-7FFA1ECCF1A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F09BF-DF44-6573-FD47-7D36C035E77A}"/>
              </a:ext>
            </a:extLst>
          </p:cNvPr>
          <p:cNvSpPr txBox="1"/>
          <p:nvPr/>
        </p:nvSpPr>
        <p:spPr>
          <a:xfrm>
            <a:off x="443770" y="1347531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불량이 아닌 것을 불량으로 탐지하는 경우 중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불량 시료를 만들던 중 생겼던 미세 스크래치를 탐지하는 경우가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BCBED4-FBED-8B7E-CA8E-0323FBB2356C}"/>
              </a:ext>
            </a:extLst>
          </p:cNvPr>
          <p:cNvSpPr txBox="1"/>
          <p:nvPr/>
        </p:nvSpPr>
        <p:spPr>
          <a:xfrm>
            <a:off x="1879377" y="3906803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15268-718C-3B86-7137-4EEA10F0051C}"/>
              </a:ext>
            </a:extLst>
          </p:cNvPr>
          <p:cNvSpPr txBox="1"/>
          <p:nvPr/>
        </p:nvSpPr>
        <p:spPr>
          <a:xfrm>
            <a:off x="2068835" y="625520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[e1(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03779-CD44-5A53-7188-597503865AAA}"/>
              </a:ext>
            </a:extLst>
          </p:cNvPr>
          <p:cNvSpPr txBox="1"/>
          <p:nvPr/>
        </p:nvSpPr>
        <p:spPr>
          <a:xfrm>
            <a:off x="443769" y="4221088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두번째로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Hall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누락된 부분으로 오인하는 경우와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납땜 부분을 누락된 부분으로 오인하는 경우 등이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207268-A300-46ED-287C-240E0068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87" y="5308753"/>
            <a:ext cx="2555776" cy="907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2BBCDB-A3A0-0E58-693E-02157FDE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37830"/>
            <a:ext cx="2865411" cy="907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5CCB4-00DB-31DF-926F-14C4B7574653}"/>
              </a:ext>
            </a:extLst>
          </p:cNvPr>
          <p:cNvSpPr txBox="1"/>
          <p:nvPr/>
        </p:nvSpPr>
        <p:spPr>
          <a:xfrm>
            <a:off x="6054830" y="624553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14E317-595E-FD49-5D22-FC6882754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5103001"/>
            <a:ext cx="1381485" cy="1142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504A46-547B-59A6-EEB7-F2FA3CB49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19" y="2318920"/>
            <a:ext cx="3094881" cy="15340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87D9D3-E218-AADC-0B0E-55A675C793D6}"/>
              </a:ext>
            </a:extLst>
          </p:cNvPr>
          <p:cNvSpPr txBox="1"/>
          <p:nvPr/>
        </p:nvSpPr>
        <p:spPr>
          <a:xfrm>
            <a:off x="5652120" y="383829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271F462-0CD2-48C0-162D-B4423A988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617" y="2500180"/>
            <a:ext cx="1718386" cy="1223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94687AB-C693-F2F7-1ED1-AA7F97E3F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5113" y="2202214"/>
            <a:ext cx="1822326" cy="16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766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4008-3EC8-63A3-3FD6-609DF397C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B41928A-5A9E-C65C-0211-B2325B7D0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2D15C-B0F2-90E3-7346-FEA5434DBDBA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b="1" kern="0" dirty="0">
                <a:solidFill>
                  <a:srgbClr val="FF0000"/>
                </a:solidFill>
              </a:rPr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68B5C-D266-3353-6E08-4DC85CD1D8BB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ED0F7-809E-4637-530F-37E0DC9521F1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00392B-B814-1069-90FD-AFF595B6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1" y="1474247"/>
            <a:ext cx="3722847" cy="324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26216-0854-DF76-12BD-4382327A15A0}"/>
              </a:ext>
            </a:extLst>
          </p:cNvPr>
          <p:cNvSpPr txBox="1"/>
          <p:nvPr/>
        </p:nvSpPr>
        <p:spPr>
          <a:xfrm>
            <a:off x="422258" y="177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0EF01-315D-F72C-7E21-664672A789B3}"/>
              </a:ext>
            </a:extLst>
          </p:cNvPr>
          <p:cNvSpPr txBox="1"/>
          <p:nvPr/>
        </p:nvSpPr>
        <p:spPr>
          <a:xfrm>
            <a:off x="818079" y="21730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99962-86A5-FCA9-E296-2931540F993B}"/>
              </a:ext>
            </a:extLst>
          </p:cNvPr>
          <p:cNvSpPr txBox="1"/>
          <p:nvPr/>
        </p:nvSpPr>
        <p:spPr>
          <a:xfrm>
            <a:off x="1214346" y="25683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4BFDF-71D2-5693-1E83-D883D6AA6958}"/>
              </a:ext>
            </a:extLst>
          </p:cNvPr>
          <p:cNvSpPr txBox="1"/>
          <p:nvPr/>
        </p:nvSpPr>
        <p:spPr>
          <a:xfrm>
            <a:off x="1610167" y="2926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A4241-BD5B-8977-9557-6E18609C1F09}"/>
              </a:ext>
            </a:extLst>
          </p:cNvPr>
          <p:cNvSpPr txBox="1"/>
          <p:nvPr/>
        </p:nvSpPr>
        <p:spPr>
          <a:xfrm>
            <a:off x="1970207" y="33217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676BA0-72A9-C7DF-1AB3-22F3B1EBBEF9}"/>
              </a:ext>
            </a:extLst>
          </p:cNvPr>
          <p:cNvSpPr txBox="1"/>
          <p:nvPr/>
        </p:nvSpPr>
        <p:spPr>
          <a:xfrm>
            <a:off x="2330754" y="37043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CEA35B-0112-00A7-A9DE-AC1D9F871C24}"/>
              </a:ext>
            </a:extLst>
          </p:cNvPr>
          <p:cNvSpPr txBox="1"/>
          <p:nvPr/>
        </p:nvSpPr>
        <p:spPr>
          <a:xfrm>
            <a:off x="2719431" y="40225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883348-B28B-2D1D-C9CF-6EEF8CC740F2}"/>
              </a:ext>
            </a:extLst>
          </p:cNvPr>
          <p:cNvSpPr txBox="1"/>
          <p:nvPr/>
        </p:nvSpPr>
        <p:spPr>
          <a:xfrm>
            <a:off x="377838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0.12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8BA8F3-D723-B273-89C3-2100700223CC}"/>
              </a:ext>
            </a:extLst>
          </p:cNvPr>
          <p:cNvSpPr txBox="1"/>
          <p:nvPr/>
        </p:nvSpPr>
        <p:spPr>
          <a:xfrm>
            <a:off x="785131" y="44313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CF043-C6E6-01A2-F36C-ECC0F355ABDB}"/>
              </a:ext>
            </a:extLst>
          </p:cNvPr>
          <p:cNvSpPr txBox="1"/>
          <p:nvPr/>
        </p:nvSpPr>
        <p:spPr>
          <a:xfrm>
            <a:off x="1189875" y="44392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F15998-07B0-8474-22C6-4003B90C4444}"/>
              </a:ext>
            </a:extLst>
          </p:cNvPr>
          <p:cNvSpPr txBox="1"/>
          <p:nvPr/>
        </p:nvSpPr>
        <p:spPr>
          <a:xfrm>
            <a:off x="1945519" y="44361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33A87-5A01-EDCE-3467-2DB52E95CD93}"/>
              </a:ext>
            </a:extLst>
          </p:cNvPr>
          <p:cNvSpPr txBox="1"/>
          <p:nvPr/>
        </p:nvSpPr>
        <p:spPr>
          <a:xfrm>
            <a:off x="2359330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8740A4-01E2-8CC6-8B30-5FB24219FD19}"/>
              </a:ext>
            </a:extLst>
          </p:cNvPr>
          <p:cNvSpPr txBox="1"/>
          <p:nvPr/>
        </p:nvSpPr>
        <p:spPr>
          <a:xfrm>
            <a:off x="2755658" y="44300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65D236-3D71-9723-1AC4-6F502BB24D12}"/>
              </a:ext>
            </a:extLst>
          </p:cNvPr>
          <p:cNvSpPr txBox="1"/>
          <p:nvPr/>
        </p:nvSpPr>
        <p:spPr>
          <a:xfrm>
            <a:off x="422258" y="15775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4F68D3-B5C9-0D1B-CB85-277DFF9BBF63}"/>
              </a:ext>
            </a:extLst>
          </p:cNvPr>
          <p:cNvSpPr txBox="1"/>
          <p:nvPr/>
        </p:nvSpPr>
        <p:spPr>
          <a:xfrm>
            <a:off x="818079" y="19728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6072BB-F5F9-7936-2B58-03876919FB73}"/>
              </a:ext>
            </a:extLst>
          </p:cNvPr>
          <p:cNvSpPr txBox="1"/>
          <p:nvPr/>
        </p:nvSpPr>
        <p:spPr>
          <a:xfrm>
            <a:off x="1214346" y="23681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2DD3E-AA47-2077-2BE1-762ED84D5FF2}"/>
              </a:ext>
            </a:extLst>
          </p:cNvPr>
          <p:cNvSpPr txBox="1"/>
          <p:nvPr/>
        </p:nvSpPr>
        <p:spPr>
          <a:xfrm>
            <a:off x="1610167" y="2726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836C15-F493-BBC0-DC09-D4EDB831FE18}"/>
              </a:ext>
            </a:extLst>
          </p:cNvPr>
          <p:cNvSpPr txBox="1"/>
          <p:nvPr/>
        </p:nvSpPr>
        <p:spPr>
          <a:xfrm>
            <a:off x="1970207" y="31214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E5BABF-EAB2-2A45-15B1-06B6C707C2B4}"/>
              </a:ext>
            </a:extLst>
          </p:cNvPr>
          <p:cNvSpPr txBox="1"/>
          <p:nvPr/>
        </p:nvSpPr>
        <p:spPr>
          <a:xfrm>
            <a:off x="2330754" y="35041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17B69A-2737-FF92-362C-78472D0B7A81}"/>
              </a:ext>
            </a:extLst>
          </p:cNvPr>
          <p:cNvSpPr txBox="1"/>
          <p:nvPr/>
        </p:nvSpPr>
        <p:spPr>
          <a:xfrm>
            <a:off x="2726575" y="3865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35CE38-AFC7-5A07-DCCF-4E98DEFE817E}"/>
              </a:ext>
            </a:extLst>
          </p:cNvPr>
          <p:cNvSpPr txBox="1"/>
          <p:nvPr/>
        </p:nvSpPr>
        <p:spPr>
          <a:xfrm>
            <a:off x="356406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5885C8-607A-5E75-7F4F-19E69EAEB7D4}"/>
              </a:ext>
            </a:extLst>
          </p:cNvPr>
          <p:cNvSpPr txBox="1"/>
          <p:nvPr/>
        </p:nvSpPr>
        <p:spPr>
          <a:xfrm>
            <a:off x="763699" y="42524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7A85CF-17E5-8EBF-AB91-21F2F8B8F0E9}"/>
              </a:ext>
            </a:extLst>
          </p:cNvPr>
          <p:cNvSpPr txBox="1"/>
          <p:nvPr/>
        </p:nvSpPr>
        <p:spPr>
          <a:xfrm>
            <a:off x="1147011" y="42551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0D090B-E224-2AD8-1240-1B74FDDE1070}"/>
              </a:ext>
            </a:extLst>
          </p:cNvPr>
          <p:cNvSpPr txBox="1"/>
          <p:nvPr/>
        </p:nvSpPr>
        <p:spPr>
          <a:xfrm>
            <a:off x="1924087" y="4266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6F65F5-F3A4-CABA-0BE2-8F0813A53ACD}"/>
              </a:ext>
            </a:extLst>
          </p:cNvPr>
          <p:cNvSpPr txBox="1"/>
          <p:nvPr/>
        </p:nvSpPr>
        <p:spPr>
          <a:xfrm>
            <a:off x="2270006" y="42649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2B34AE-5C08-F167-48E6-C7E28DECBC71}"/>
              </a:ext>
            </a:extLst>
          </p:cNvPr>
          <p:cNvSpPr txBox="1"/>
          <p:nvPr/>
        </p:nvSpPr>
        <p:spPr>
          <a:xfrm>
            <a:off x="2666334" y="42654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C25944-1E4A-524D-D276-26493F4E5DF7}"/>
              </a:ext>
            </a:extLst>
          </p:cNvPr>
          <p:cNvSpPr txBox="1"/>
          <p:nvPr/>
        </p:nvSpPr>
        <p:spPr>
          <a:xfrm>
            <a:off x="1565809" y="44347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3336E6-D3D5-B06B-C253-B2C45458C0C0}"/>
              </a:ext>
            </a:extLst>
          </p:cNvPr>
          <p:cNvSpPr txBox="1"/>
          <p:nvPr/>
        </p:nvSpPr>
        <p:spPr>
          <a:xfrm>
            <a:off x="1522945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008C41-B403-E0D2-692E-836C2453C9CB}"/>
              </a:ext>
            </a:extLst>
          </p:cNvPr>
          <p:cNvSpPr txBox="1"/>
          <p:nvPr/>
        </p:nvSpPr>
        <p:spPr>
          <a:xfrm>
            <a:off x="787473" y="23523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76A77F-4A9B-5F26-2B2C-BA5E42ADB447}"/>
              </a:ext>
            </a:extLst>
          </p:cNvPr>
          <p:cNvSpPr txBox="1"/>
          <p:nvPr/>
        </p:nvSpPr>
        <p:spPr>
          <a:xfrm>
            <a:off x="1946465" y="35016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C6AC27-CDB7-D68A-88FD-21A6C2E713D1}"/>
              </a:ext>
            </a:extLst>
          </p:cNvPr>
          <p:cNvSpPr txBox="1"/>
          <p:nvPr/>
        </p:nvSpPr>
        <p:spPr>
          <a:xfrm>
            <a:off x="845667" y="25153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A1C39B-CBE1-3049-301C-C83088A26340}"/>
              </a:ext>
            </a:extLst>
          </p:cNvPr>
          <p:cNvSpPr txBox="1"/>
          <p:nvPr/>
        </p:nvSpPr>
        <p:spPr>
          <a:xfrm>
            <a:off x="1929235" y="36465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3F7937-1553-4D93-874E-F8DF0F5AF5C5}"/>
              </a:ext>
            </a:extLst>
          </p:cNvPr>
          <p:cNvSpPr txBox="1"/>
          <p:nvPr/>
        </p:nvSpPr>
        <p:spPr>
          <a:xfrm>
            <a:off x="3118006" y="159326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18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42D8D4-71DB-0709-367B-DDC3D6D02813}"/>
              </a:ext>
            </a:extLst>
          </p:cNvPr>
          <p:cNvSpPr txBox="1"/>
          <p:nvPr/>
        </p:nvSpPr>
        <p:spPr>
          <a:xfrm>
            <a:off x="3118006" y="1979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67F92F-2DB7-D05A-57B9-40F3167FCDE6}"/>
              </a:ext>
            </a:extLst>
          </p:cNvPr>
          <p:cNvSpPr txBox="1"/>
          <p:nvPr/>
        </p:nvSpPr>
        <p:spPr>
          <a:xfrm>
            <a:off x="3099676" y="2365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7A541-3674-4756-12AF-4C6D1F96601C}"/>
              </a:ext>
            </a:extLst>
          </p:cNvPr>
          <p:cNvSpPr txBox="1"/>
          <p:nvPr/>
        </p:nvSpPr>
        <p:spPr>
          <a:xfrm>
            <a:off x="3118006" y="34845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F9CE89-CFAC-A5B3-D911-42270CFD53B1}"/>
              </a:ext>
            </a:extLst>
          </p:cNvPr>
          <p:cNvSpPr txBox="1"/>
          <p:nvPr/>
        </p:nvSpPr>
        <p:spPr>
          <a:xfrm>
            <a:off x="3118006" y="3840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827E23-71C0-3F64-03E9-97771161577F}"/>
              </a:ext>
            </a:extLst>
          </p:cNvPr>
          <p:cNvSpPr txBox="1"/>
          <p:nvPr/>
        </p:nvSpPr>
        <p:spPr>
          <a:xfrm>
            <a:off x="791649" y="4913590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0.952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6AC976BA-7145-0260-FBB7-392CADC01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685" y="4629499"/>
            <a:ext cx="4860032" cy="151903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544BF90-79C4-3AD8-6BD4-D5A5C6AEA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4733"/>
            <a:ext cx="9144000" cy="1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781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AB84-87C3-4293-5923-0C2E9B9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282225C-95D5-CD7D-4208-BF35432F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3D702-E330-6312-8348-DCBE88DE59B8}"/>
              </a:ext>
            </a:extLst>
          </p:cNvPr>
          <p:cNvSpPr txBox="1"/>
          <p:nvPr/>
        </p:nvSpPr>
        <p:spPr>
          <a:xfrm>
            <a:off x="215739" y="908720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수집 시스템 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PCB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촬영하고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해당 이미지를 실시간으로 서버에 저장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683D95A-E9D8-BF9A-377D-1FC3C0CD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46" y="2361922"/>
            <a:ext cx="5472708" cy="3806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4750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33CA-6090-6BE5-09C1-990D5265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4765F4C7-EFED-ACE5-B618-F318C50B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4" y="1322830"/>
            <a:ext cx="3809090" cy="335869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79087BEA-BFE6-6A25-D4CD-CDD26D4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E56F5-5710-A9CE-109F-741EFA55D3F8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4DD6-8981-4420-3214-1C4520CBA51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186D0-D3F8-3C99-91CE-DEC14D5715A9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0.2H (12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0.928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C243-E2C9-CF2B-4396-A100A4230ED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76EE4-0A11-0E92-57E0-1F4824AF0CD8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C5320-5BA1-C302-DE9A-E86E4C9F04AC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3783A-ED42-82BF-1C09-92A9E30E8B02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105B2-E42E-E7BE-BC7F-C9059AE9ED89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FD6F5-8E41-4D4F-2812-84F163B02FE9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7D503-04F0-7F97-587B-F0107D08C321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2E840-EFD0-9C82-4699-24F00A162021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03A5C-7DDC-DEFA-4C01-38701D3772B5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A8C73-D32F-9686-F6E7-065A127297A0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45CA6-9C60-B957-F652-FA5E52B6B966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A914E-EFDC-24BF-09BC-C6229E47CADD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8A34A-06C6-3C14-7161-3A56E7E2A852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0.26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66F0C-0E08-4AF6-E882-8DEB24C8F889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B9DE8A-2BE3-C79E-3785-8B3FBE6A69A0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829F6-B050-B5DC-5906-19298A250ACD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DD2DD-5E8C-62D9-C1AA-D26E853A14B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916D74-EF88-5827-9505-9578B1BFEA9C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4216B-7E58-BD0F-6C32-1E3D37B8011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B59A-C25B-0556-1EE8-C6BCBBB091FD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65338-9FDA-083B-BA05-A7637785F3C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4640F3-B1AF-4EBA-2843-D05123D1F74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00E75-1B7B-BC9E-E344-F0C97885B516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0D5A8D-D9BD-45FD-DD2D-FD8A6DCF0AC0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3A6D73-A35E-C4C8-32B0-7B59F93CF7DC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EE201-604B-4C54-D2EA-210B5F7F7673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66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190B40-7A78-077E-9A89-B8D4A39F08FB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28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0B0F5-205A-35B5-80B7-BEB18EB98108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B0FBC-F1DE-9350-E15C-60602150A410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76A89-19A5-8365-5916-082ECFBB8B0D}"/>
              </a:ext>
            </a:extLst>
          </p:cNvPr>
          <p:cNvSpPr txBox="1"/>
          <p:nvPr/>
        </p:nvSpPr>
        <p:spPr>
          <a:xfrm>
            <a:off x="800173" y="22628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DFE4B-6359-AB08-3477-EB37DDEAC629}"/>
              </a:ext>
            </a:extLst>
          </p:cNvPr>
          <p:cNvSpPr txBox="1"/>
          <p:nvPr/>
        </p:nvSpPr>
        <p:spPr>
          <a:xfrm>
            <a:off x="1959165" y="34122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92484-D79E-7E0B-27B4-7017BA6CA994}"/>
              </a:ext>
            </a:extLst>
          </p:cNvPr>
          <p:cNvSpPr txBox="1"/>
          <p:nvPr/>
        </p:nvSpPr>
        <p:spPr>
          <a:xfrm>
            <a:off x="3130706" y="15038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18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18AC4-01C0-2411-8577-BD190B87D978}"/>
              </a:ext>
            </a:extLst>
          </p:cNvPr>
          <p:cNvSpPr txBox="1"/>
          <p:nvPr/>
        </p:nvSpPr>
        <p:spPr>
          <a:xfrm>
            <a:off x="3130706" y="18898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7F39D9-AC92-9F90-01CE-29DF4C433A4A}"/>
              </a:ext>
            </a:extLst>
          </p:cNvPr>
          <p:cNvSpPr txBox="1"/>
          <p:nvPr/>
        </p:nvSpPr>
        <p:spPr>
          <a:xfrm>
            <a:off x="3112376" y="2275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315A51-5ACC-9492-DBCE-6FC83E078D59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E5DDE0-FC20-A781-8064-96179A5016B5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3BD55B9-4014-DF1D-489D-32A093C9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107" y="4737915"/>
            <a:ext cx="5062939" cy="1572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6CD0F0B-814E-A6D1-773A-FE9A9278C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3881"/>
            <a:ext cx="9144000" cy="1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81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5FC7-FDF2-533F-FAD8-E0191BA8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FC6609-BFB9-3E29-8FEF-FCC8C938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67" y="1344923"/>
            <a:ext cx="3758261" cy="3312970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CC95F7-9AD5-0731-4998-0FA50BA3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7E8DE-1A4F-2E23-68E3-9F71EEC7BC4C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0932-FD06-1A02-8472-47F58EEA4DD4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CB10D-F50B-EF9D-D16D-14A859AEA4FF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0.6H (36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0254-4C4F-703B-F7E9-5B67E681943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70AADE-7ED2-739E-F7D3-4B33DC10A34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09156-D073-369E-CC13-C4439261BB52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272FA-9FB6-F985-0C78-35FF03324E89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1914B-04CD-FF20-D86F-5EE5B9CD1CC0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6C8DE-B82E-91FE-DE87-8C076EBDE673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022C4-EF41-BD2F-6D88-FCC5D433641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8838E-0FCD-108C-99DD-C42FE97A93CB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4EACE-75A2-23AE-17E0-27F09385C17F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9F451-BAE0-0F40-4419-B3FF9F93691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48FD8-3DF7-266B-7FAA-164847B56ADF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083E8-2DE3-51B9-E98C-6873634727C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CAFE4-7F74-B4D6-012B-B301198A8046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0.27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A210D-B765-CCA6-82B4-182ACCD3A773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25409-F30E-C8C6-5017-4C61E4EA7E7D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6CE4A-7E62-9356-B6C3-D2FAD032D4A5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B456-DF30-8FFC-8C3D-A314749E3C1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0DCA4-CB8B-8312-131D-13DB0451055D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821A6-8504-C8FC-2481-E2CFE68CB6D8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71FD9-4C05-894C-1808-84A3A908B9FB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D38C92-2E6C-84BF-2AD6-9FB47F6CFD4C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8877E-A3D2-D6BC-9830-84EF081B27CF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64BC9-A8CE-EB67-BF7C-A582EF91F9F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F3DDD-21D3-FCFC-0171-870147664F2F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EEAD2B-AD72-7690-4392-8CD1722A05AC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FF6B4-FA0F-B186-872F-9D084CA8634A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67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D7AE4-76BD-F6F8-BFD9-0606F0119773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29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BDC32-59AF-6DEB-B98F-6267F551A6C4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44C73-5552-66C5-0788-55A7C652BDCB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8D2CBB-CA29-03F4-88F1-8AC4F1D9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741" y="4976374"/>
            <a:ext cx="5076056" cy="158798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09D3B82-6E2B-74E9-78FC-31E6C255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93137"/>
            <a:ext cx="9144000" cy="13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432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B5C-2018-08E5-C471-7A680F68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3CB816-3047-361E-A787-EE890762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26" y="1385592"/>
            <a:ext cx="3662648" cy="3273695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BD48D627-1CD8-A48B-B1E3-9CFE21C77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0435-2CD9-B660-2882-FB1971DF2646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3C70B-A308-E466-CED1-F58D04A6A59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71B-CE0B-0882-AF0E-5484B487255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2.4H (2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0.896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5A6F-FF9F-DDF7-72C6-356917E199D4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BBDAA-6E49-07E5-4D10-A9AB8813C81F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EB4ED-364C-1A04-056F-4A721D26199F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F28B9-CC61-C2AC-D018-2F3054D20F3B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C5D4B-3A7C-8D63-1764-F2FDED993BCF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0F05F-FF12-5264-42C5-44A8C5E010A6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DE6CE-071C-2351-210C-2B0AC6CB87FA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39A7E6-4EAF-9AB8-A61A-4AF5529A925F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E3E43-99A9-E9CA-CF5F-5E7561D7235E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A3E1C-7BB6-CD7F-F6DF-27A7B9603CA1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0.16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4B3EA-DEA3-4965-4056-1F2785F34FB9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65CBC-1BE0-E5D6-A318-04E0D3D2AE4A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B9C18A-1B84-1FE8-DA8C-9D72495B9CAA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0.27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CFAE3-74DC-E8CE-273D-C341B3F65B9B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5D824-77E1-9D90-C083-5A0FF7C797FD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392C04-D9C6-4068-9199-358C5CF4BAEE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0DC3CC-5587-BE20-FEF7-59C0BB2CE7D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5FEF14-E4EA-E092-214A-C51AC06845AE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F4945-84E7-A5CE-3401-ECC53AB2273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E2E170-D16D-B6FC-C71D-073C9ADB12C5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E61E68-16D7-0A34-EE13-3658D7C3880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7628A4-E4E0-F462-F44B-60CAC41CADE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0D3FCA-7362-89C1-BBF7-646BF6BCA10D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36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E57A21-BA0A-25D0-5913-0DC8D0107E94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ECF093-767D-A6C5-53FD-CBDF35B503B4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D2165A-5099-F5DF-6856-62899F1C5074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67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61D07E-E12E-3E62-8527-26153BA3A773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30</a:t>
            </a:r>
            <a:endParaRPr lang="ko-KR" altLang="en-US" sz="7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0EE08-DB3B-7EBA-0C44-D8D1097D40DB}"/>
              </a:ext>
            </a:extLst>
          </p:cNvPr>
          <p:cNvSpPr txBox="1"/>
          <p:nvPr/>
        </p:nvSpPr>
        <p:spPr>
          <a:xfrm>
            <a:off x="1583891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BD42C-688A-92B2-B080-DE47C0E721F5}"/>
              </a:ext>
            </a:extLst>
          </p:cNvPr>
          <p:cNvSpPr txBox="1"/>
          <p:nvPr/>
        </p:nvSpPr>
        <p:spPr>
          <a:xfrm>
            <a:off x="1541027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A3AF27-D256-B05E-C6EF-DCC74AB2A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416" y="4751894"/>
            <a:ext cx="5004048" cy="154736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874737D-B865-45A9-159F-BF0F79C74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26" y="841409"/>
            <a:ext cx="9144000" cy="1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07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05D8-FDFC-C222-AF0C-A98AE2CF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E6318FB-8273-073A-CDF1-89AD7D8E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9" y="1362285"/>
            <a:ext cx="3757131" cy="3302414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E6C810A6-3200-A0EA-DD89-AF39A10C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3BC6-250F-D548-F949-FB86E23BFC4F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1C15-08E8-B468-9C64-54ADA6F7407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2FF52-A34C-6763-A351-505469EB0BE6}"/>
              </a:ext>
            </a:extLst>
          </p:cNvPr>
          <p:cNvSpPr txBox="1"/>
          <p:nvPr/>
        </p:nvSpPr>
        <p:spPr>
          <a:xfrm>
            <a:off x="556394" y="486029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9.8H (9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0.898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3E700-1E34-1C66-E4C9-932020A70D26}"/>
              </a:ext>
            </a:extLst>
          </p:cNvPr>
          <p:cNvSpPr txBox="1"/>
          <p:nvPr/>
        </p:nvSpPr>
        <p:spPr>
          <a:xfrm>
            <a:off x="828633" y="466469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9A827-053E-9DF5-9EE1-294C9A6D23B0}"/>
              </a:ext>
            </a:extLst>
          </p:cNvPr>
          <p:cNvSpPr txBox="1"/>
          <p:nvPr/>
        </p:nvSpPr>
        <p:spPr>
          <a:xfrm>
            <a:off x="432812" y="162880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9328A8-F6B6-307B-0ED1-5DBF96180A8C}"/>
              </a:ext>
            </a:extLst>
          </p:cNvPr>
          <p:cNvSpPr txBox="1"/>
          <p:nvPr/>
        </p:nvSpPr>
        <p:spPr>
          <a:xfrm>
            <a:off x="828633" y="20241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0CCEA-423C-92EC-7E0A-AFDF269F341B}"/>
              </a:ext>
            </a:extLst>
          </p:cNvPr>
          <p:cNvSpPr txBox="1"/>
          <p:nvPr/>
        </p:nvSpPr>
        <p:spPr>
          <a:xfrm>
            <a:off x="1224900" y="24194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DE7DF1-BF4D-6EE7-2637-935DCE7EF7AF}"/>
              </a:ext>
            </a:extLst>
          </p:cNvPr>
          <p:cNvSpPr txBox="1"/>
          <p:nvPr/>
        </p:nvSpPr>
        <p:spPr>
          <a:xfrm>
            <a:off x="1620721" y="27777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36CCBC-4256-BB20-AB5C-72DB4B761A71}"/>
              </a:ext>
            </a:extLst>
          </p:cNvPr>
          <p:cNvSpPr txBox="1"/>
          <p:nvPr/>
        </p:nvSpPr>
        <p:spPr>
          <a:xfrm>
            <a:off x="1980761" y="317274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003A58-3A2E-42B5-95B7-DA7D24CCE043}"/>
              </a:ext>
            </a:extLst>
          </p:cNvPr>
          <p:cNvSpPr txBox="1"/>
          <p:nvPr/>
        </p:nvSpPr>
        <p:spPr>
          <a:xfrm>
            <a:off x="2377028" y="3583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83345A-E3FF-F418-78A7-4AE9BA295FF3}"/>
              </a:ext>
            </a:extLst>
          </p:cNvPr>
          <p:cNvSpPr txBox="1"/>
          <p:nvPr/>
        </p:nvSpPr>
        <p:spPr>
          <a:xfrm>
            <a:off x="2772849" y="39449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1704EC-5887-02E0-5D32-5C81EF5170B4}"/>
              </a:ext>
            </a:extLst>
          </p:cNvPr>
          <p:cNvSpPr txBox="1"/>
          <p:nvPr/>
        </p:nvSpPr>
        <p:spPr>
          <a:xfrm>
            <a:off x="395536" y="4351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31A1A-1F48-5E88-3DA2-15C85B97A451}"/>
              </a:ext>
            </a:extLst>
          </p:cNvPr>
          <p:cNvSpPr txBox="1"/>
          <p:nvPr/>
        </p:nvSpPr>
        <p:spPr>
          <a:xfrm>
            <a:off x="802829" y="435378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657CD5-11F1-E6E2-E091-ECCA738AA8B8}"/>
              </a:ext>
            </a:extLst>
          </p:cNvPr>
          <p:cNvSpPr txBox="1"/>
          <p:nvPr/>
        </p:nvSpPr>
        <p:spPr>
          <a:xfrm>
            <a:off x="1259632" y="4349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3F695F-2D85-6F5A-1A7C-B7518DE3969E}"/>
              </a:ext>
            </a:extLst>
          </p:cNvPr>
          <p:cNvSpPr txBox="1"/>
          <p:nvPr/>
        </p:nvSpPr>
        <p:spPr>
          <a:xfrm>
            <a:off x="1963217" y="43586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DFD65F-468C-648F-4794-1AE85EE55410}"/>
              </a:ext>
            </a:extLst>
          </p:cNvPr>
          <p:cNvSpPr txBox="1"/>
          <p:nvPr/>
        </p:nvSpPr>
        <p:spPr>
          <a:xfrm>
            <a:off x="2377028" y="4351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0.26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8EAD1A-674A-A171-46F5-D1D291F6D5F2}"/>
              </a:ext>
            </a:extLst>
          </p:cNvPr>
          <p:cNvSpPr txBox="1"/>
          <p:nvPr/>
        </p:nvSpPr>
        <p:spPr>
          <a:xfrm>
            <a:off x="2773356" y="435249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21F1B5-99C4-7FE3-E3CC-850911013685}"/>
              </a:ext>
            </a:extLst>
          </p:cNvPr>
          <p:cNvSpPr txBox="1"/>
          <p:nvPr/>
        </p:nvSpPr>
        <p:spPr>
          <a:xfrm>
            <a:off x="432812" y="142854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3BDDE6-9775-9921-E53F-835036380578}"/>
              </a:ext>
            </a:extLst>
          </p:cNvPr>
          <p:cNvSpPr txBox="1"/>
          <p:nvPr/>
        </p:nvSpPr>
        <p:spPr>
          <a:xfrm>
            <a:off x="828633" y="18238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4861FD-1DBF-AF59-9200-289C1A68F648}"/>
              </a:ext>
            </a:extLst>
          </p:cNvPr>
          <p:cNvSpPr txBox="1"/>
          <p:nvPr/>
        </p:nvSpPr>
        <p:spPr>
          <a:xfrm>
            <a:off x="1224900" y="22191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A49266-DDE9-74B0-2794-3BB630988CA8}"/>
              </a:ext>
            </a:extLst>
          </p:cNvPr>
          <p:cNvSpPr txBox="1"/>
          <p:nvPr/>
        </p:nvSpPr>
        <p:spPr>
          <a:xfrm>
            <a:off x="1620721" y="25774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84436B-956D-7E95-EC16-1ACD9DB8D324}"/>
              </a:ext>
            </a:extLst>
          </p:cNvPr>
          <p:cNvSpPr txBox="1"/>
          <p:nvPr/>
        </p:nvSpPr>
        <p:spPr>
          <a:xfrm>
            <a:off x="1980761" y="29724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1B8DD5-AE1F-0266-6CD8-3D89EFF7247B}"/>
              </a:ext>
            </a:extLst>
          </p:cNvPr>
          <p:cNvSpPr txBox="1"/>
          <p:nvPr/>
        </p:nvSpPr>
        <p:spPr>
          <a:xfrm>
            <a:off x="2377028" y="338372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580FF0-48AA-B0DA-7CDD-7682F5A6FF93}"/>
              </a:ext>
            </a:extLst>
          </p:cNvPr>
          <p:cNvSpPr txBox="1"/>
          <p:nvPr/>
        </p:nvSpPr>
        <p:spPr>
          <a:xfrm>
            <a:off x="2772849" y="37447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D2D938-E2F6-9BC9-3E0B-98A4F00B5C4C}"/>
              </a:ext>
            </a:extLst>
          </p:cNvPr>
          <p:cNvSpPr txBox="1"/>
          <p:nvPr/>
        </p:nvSpPr>
        <p:spPr>
          <a:xfrm>
            <a:off x="395536" y="4151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84D2C5-785F-20C6-79EC-377BE42BB6BD}"/>
              </a:ext>
            </a:extLst>
          </p:cNvPr>
          <p:cNvSpPr txBox="1"/>
          <p:nvPr/>
        </p:nvSpPr>
        <p:spPr>
          <a:xfrm>
            <a:off x="802829" y="41535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76C1AC-B54A-8858-0BCD-43FCD1231BD6}"/>
              </a:ext>
            </a:extLst>
          </p:cNvPr>
          <p:cNvSpPr txBox="1"/>
          <p:nvPr/>
        </p:nvSpPr>
        <p:spPr>
          <a:xfrm>
            <a:off x="1207573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404EF1-D934-14FB-08E1-F3AF1C313615}"/>
              </a:ext>
            </a:extLst>
          </p:cNvPr>
          <p:cNvSpPr txBox="1"/>
          <p:nvPr/>
        </p:nvSpPr>
        <p:spPr>
          <a:xfrm>
            <a:off x="1963217" y="415835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8DFBB9-6A08-C443-7468-095F9EAE8FE8}"/>
              </a:ext>
            </a:extLst>
          </p:cNvPr>
          <p:cNvSpPr txBox="1"/>
          <p:nvPr/>
        </p:nvSpPr>
        <p:spPr>
          <a:xfrm>
            <a:off x="2377028" y="4151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66</a:t>
            </a:r>
            <a:endParaRPr lang="ko-KR" altLang="en-US" sz="7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2AE380-87A8-9613-842A-095B01157C05}"/>
              </a:ext>
            </a:extLst>
          </p:cNvPr>
          <p:cNvSpPr txBox="1"/>
          <p:nvPr/>
        </p:nvSpPr>
        <p:spPr>
          <a:xfrm>
            <a:off x="2773356" y="41522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29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A23B8-8B64-5203-A7BA-D2F518DF1229}"/>
              </a:ext>
            </a:extLst>
          </p:cNvPr>
          <p:cNvSpPr txBox="1"/>
          <p:nvPr/>
        </p:nvSpPr>
        <p:spPr>
          <a:xfrm>
            <a:off x="1583891" y="43331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682CB-746E-5B50-41B6-AFF29C6C4D01}"/>
              </a:ext>
            </a:extLst>
          </p:cNvPr>
          <p:cNvSpPr txBox="1"/>
          <p:nvPr/>
        </p:nvSpPr>
        <p:spPr>
          <a:xfrm>
            <a:off x="1541027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A479B6-4828-3AA1-E9A9-C0932D7B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07" y="4797152"/>
            <a:ext cx="5110470" cy="15785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7EFAA4-A5CA-1178-C573-85A348F1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399"/>
            <a:ext cx="9144000" cy="1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49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4E-AAB6-D12C-9B11-A9510A91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12C354-53B4-5059-77BD-2DD1BA8A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59" y="1322849"/>
            <a:ext cx="3801649" cy="3386970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417EC73-C3A5-2017-9208-8CD7CA67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2FBE2-54E2-8EFF-A132-7E768E4452F7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B7C1B-3E3A-C89F-54D5-E71AEFD6BF43}"/>
              </a:ext>
            </a:extLst>
          </p:cNvPr>
          <p:cNvSpPr txBox="1"/>
          <p:nvPr/>
        </p:nvSpPr>
        <p:spPr>
          <a:xfrm>
            <a:off x="1835696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EDF1-AF0A-6EFF-95BA-DA2671AC302B}"/>
              </a:ext>
            </a:extLst>
          </p:cNvPr>
          <p:cNvSpPr txBox="1"/>
          <p:nvPr/>
        </p:nvSpPr>
        <p:spPr>
          <a:xfrm>
            <a:off x="894564" y="470981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51FCA-2451-F564-291D-673BB50112BA}"/>
              </a:ext>
            </a:extLst>
          </p:cNvPr>
          <p:cNvSpPr txBox="1"/>
          <p:nvPr/>
        </p:nvSpPr>
        <p:spPr>
          <a:xfrm>
            <a:off x="359755" y="16637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5B396A-C5EC-A0F0-B551-3A35DC07B66C}"/>
              </a:ext>
            </a:extLst>
          </p:cNvPr>
          <p:cNvSpPr txBox="1"/>
          <p:nvPr/>
        </p:nvSpPr>
        <p:spPr>
          <a:xfrm>
            <a:off x="755576" y="20590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48CC9-D672-C650-BABE-99E453D4BE3F}"/>
              </a:ext>
            </a:extLst>
          </p:cNvPr>
          <p:cNvSpPr txBox="1"/>
          <p:nvPr/>
        </p:nvSpPr>
        <p:spPr>
          <a:xfrm>
            <a:off x="1151843" y="24543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0615CD-3A13-8F66-B4B7-6385AA4F1FFC}"/>
              </a:ext>
            </a:extLst>
          </p:cNvPr>
          <p:cNvSpPr txBox="1"/>
          <p:nvPr/>
        </p:nvSpPr>
        <p:spPr>
          <a:xfrm>
            <a:off x="1547664" y="28126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4FFA2-EB91-4DE8-955F-B714D9F93A5D}"/>
              </a:ext>
            </a:extLst>
          </p:cNvPr>
          <p:cNvSpPr txBox="1"/>
          <p:nvPr/>
        </p:nvSpPr>
        <p:spPr>
          <a:xfrm>
            <a:off x="1907704" y="32076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BD466-8782-23F4-D0F2-78A2283526A1}"/>
              </a:ext>
            </a:extLst>
          </p:cNvPr>
          <p:cNvSpPr txBox="1"/>
          <p:nvPr/>
        </p:nvSpPr>
        <p:spPr>
          <a:xfrm>
            <a:off x="2303971" y="36188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C68BF7-A9CD-B9F5-0639-C4EB0115066D}"/>
              </a:ext>
            </a:extLst>
          </p:cNvPr>
          <p:cNvSpPr txBox="1"/>
          <p:nvPr/>
        </p:nvSpPr>
        <p:spPr>
          <a:xfrm>
            <a:off x="2699792" y="397990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2FEB94-4275-EF92-169C-7A60D1B51387}"/>
              </a:ext>
            </a:extLst>
          </p:cNvPr>
          <p:cNvSpPr txBox="1"/>
          <p:nvPr/>
        </p:nvSpPr>
        <p:spPr>
          <a:xfrm>
            <a:off x="322479" y="43868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711EF-55D7-7788-1314-30769237CE76}"/>
              </a:ext>
            </a:extLst>
          </p:cNvPr>
          <p:cNvSpPr txBox="1"/>
          <p:nvPr/>
        </p:nvSpPr>
        <p:spPr>
          <a:xfrm>
            <a:off x="729772" y="438869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15D755-5E8F-5CC1-9B9D-1D7BD2250DF4}"/>
              </a:ext>
            </a:extLst>
          </p:cNvPr>
          <p:cNvSpPr txBox="1"/>
          <p:nvPr/>
        </p:nvSpPr>
        <p:spPr>
          <a:xfrm>
            <a:off x="1134516" y="439664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F56A44-7E74-CCE4-88CF-2AA22060CFBE}"/>
              </a:ext>
            </a:extLst>
          </p:cNvPr>
          <p:cNvSpPr txBox="1"/>
          <p:nvPr/>
        </p:nvSpPr>
        <p:spPr>
          <a:xfrm>
            <a:off x="1890160" y="43935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711DB-7831-1CFA-C005-4C84520D1681}"/>
              </a:ext>
            </a:extLst>
          </p:cNvPr>
          <p:cNvSpPr txBox="1"/>
          <p:nvPr/>
        </p:nvSpPr>
        <p:spPr>
          <a:xfrm>
            <a:off x="2303971" y="43868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0.25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8E5E0C-3BC3-E744-B0C8-CFFA7CE40E30}"/>
              </a:ext>
            </a:extLst>
          </p:cNvPr>
          <p:cNvSpPr txBox="1"/>
          <p:nvPr/>
        </p:nvSpPr>
        <p:spPr>
          <a:xfrm>
            <a:off x="2700299" y="43874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10622D-69D1-4EB5-CECD-03AC25425EBA}"/>
              </a:ext>
            </a:extLst>
          </p:cNvPr>
          <p:cNvSpPr txBox="1"/>
          <p:nvPr/>
        </p:nvSpPr>
        <p:spPr>
          <a:xfrm>
            <a:off x="3131840" y="16467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1.0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D500B6-CEAB-5CEC-77A8-B3CF0880A800}"/>
              </a:ext>
            </a:extLst>
          </p:cNvPr>
          <p:cNvSpPr txBox="1"/>
          <p:nvPr/>
        </p:nvSpPr>
        <p:spPr>
          <a:xfrm>
            <a:off x="354228" y="14634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325E50-EFB4-ED10-C7B0-DE527F815B38}"/>
              </a:ext>
            </a:extLst>
          </p:cNvPr>
          <p:cNvSpPr txBox="1"/>
          <p:nvPr/>
        </p:nvSpPr>
        <p:spPr>
          <a:xfrm>
            <a:off x="750049" y="18587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63A300-1AC3-6ECB-6E0C-4D1B881E9C4F}"/>
              </a:ext>
            </a:extLst>
          </p:cNvPr>
          <p:cNvSpPr txBox="1"/>
          <p:nvPr/>
        </p:nvSpPr>
        <p:spPr>
          <a:xfrm>
            <a:off x="1146316" y="22540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556B2-BDBE-9A08-6986-AF305E36FD7C}"/>
              </a:ext>
            </a:extLst>
          </p:cNvPr>
          <p:cNvSpPr txBox="1"/>
          <p:nvPr/>
        </p:nvSpPr>
        <p:spPr>
          <a:xfrm>
            <a:off x="1542137" y="26123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C0D14C-0C34-CD03-BDD3-C26C52280FF1}"/>
              </a:ext>
            </a:extLst>
          </p:cNvPr>
          <p:cNvSpPr txBox="1"/>
          <p:nvPr/>
        </p:nvSpPr>
        <p:spPr>
          <a:xfrm>
            <a:off x="1902177" y="30074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B2E34A-ED31-50B6-E969-7BAB727760FB}"/>
              </a:ext>
            </a:extLst>
          </p:cNvPr>
          <p:cNvSpPr txBox="1"/>
          <p:nvPr/>
        </p:nvSpPr>
        <p:spPr>
          <a:xfrm>
            <a:off x="2298444" y="34186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C6A57A-685D-8033-4A62-A64B143C6A13}"/>
              </a:ext>
            </a:extLst>
          </p:cNvPr>
          <p:cNvSpPr txBox="1"/>
          <p:nvPr/>
        </p:nvSpPr>
        <p:spPr>
          <a:xfrm>
            <a:off x="2694265" y="377965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C09E09-6DE0-C836-607D-AD8E3269FE40}"/>
              </a:ext>
            </a:extLst>
          </p:cNvPr>
          <p:cNvSpPr txBox="1"/>
          <p:nvPr/>
        </p:nvSpPr>
        <p:spPr>
          <a:xfrm>
            <a:off x="316952" y="41865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493C6-98C5-FDBE-F19F-C9AFAF568048}"/>
              </a:ext>
            </a:extLst>
          </p:cNvPr>
          <p:cNvSpPr txBox="1"/>
          <p:nvPr/>
        </p:nvSpPr>
        <p:spPr>
          <a:xfrm>
            <a:off x="724245" y="41884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D60158-EC79-9540-E97A-FBF492A9F332}"/>
              </a:ext>
            </a:extLst>
          </p:cNvPr>
          <p:cNvSpPr txBox="1"/>
          <p:nvPr/>
        </p:nvSpPr>
        <p:spPr>
          <a:xfrm>
            <a:off x="1128989" y="419639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84A26-516D-8E88-DA80-BEA036387A46}"/>
              </a:ext>
            </a:extLst>
          </p:cNvPr>
          <p:cNvSpPr txBox="1"/>
          <p:nvPr/>
        </p:nvSpPr>
        <p:spPr>
          <a:xfrm>
            <a:off x="1884633" y="4193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F657DB-16E4-1BCF-181D-15FFA00BA65F}"/>
              </a:ext>
            </a:extLst>
          </p:cNvPr>
          <p:cNvSpPr txBox="1"/>
          <p:nvPr/>
        </p:nvSpPr>
        <p:spPr>
          <a:xfrm>
            <a:off x="2298444" y="41865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64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336CAC-5CE3-25FC-9F86-D21F98BC1FE1}"/>
              </a:ext>
            </a:extLst>
          </p:cNvPr>
          <p:cNvSpPr txBox="1"/>
          <p:nvPr/>
        </p:nvSpPr>
        <p:spPr>
          <a:xfrm>
            <a:off x="2694772" y="41871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24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38EE88-6CC5-0B64-8139-9AE7D50FAA09}"/>
              </a:ext>
            </a:extLst>
          </p:cNvPr>
          <p:cNvSpPr txBox="1"/>
          <p:nvPr/>
        </p:nvSpPr>
        <p:spPr>
          <a:xfrm>
            <a:off x="3036913" y="14511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CBCB9-936B-3E34-0113-73596F899AD0}"/>
              </a:ext>
            </a:extLst>
          </p:cNvPr>
          <p:cNvSpPr txBox="1"/>
          <p:nvPr/>
        </p:nvSpPr>
        <p:spPr>
          <a:xfrm>
            <a:off x="1476351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95FF7-0DF4-27EB-44E2-C96F90AADA6B}"/>
              </a:ext>
            </a:extLst>
          </p:cNvPr>
          <p:cNvSpPr txBox="1"/>
          <p:nvPr/>
        </p:nvSpPr>
        <p:spPr>
          <a:xfrm>
            <a:off x="1433487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BA528E-568F-36CD-833E-0BC0876E2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33" y="4816464"/>
            <a:ext cx="5039829" cy="155833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86F6310-3FD6-1C28-49EC-B06FF291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238"/>
            <a:ext cx="9144000" cy="1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7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B2CE-784C-4DD1-D8A8-E52929DA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83AE234-C7BB-7EB4-9A7E-71067DC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91A4A-9E1E-782D-C98C-48546F44B647}"/>
              </a:ext>
            </a:extLst>
          </p:cNvPr>
          <p:cNvSpPr txBox="1"/>
          <p:nvPr/>
        </p:nvSpPr>
        <p:spPr>
          <a:xfrm>
            <a:off x="215739" y="942095"/>
            <a:ext cx="8856984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실험의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비교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재현률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mAP@50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F709562-89DF-83B4-DAB4-C0B552E12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714606"/>
              </p:ext>
            </p:extLst>
          </p:nvPr>
        </p:nvGraphicFramePr>
        <p:xfrm>
          <a:off x="1547887" y="4377816"/>
          <a:ext cx="6192688" cy="248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2AF852F-6BC9-BA19-0F92-A52E396C1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331187"/>
              </p:ext>
            </p:extLst>
          </p:nvPr>
        </p:nvGraphicFramePr>
        <p:xfrm>
          <a:off x="1691680" y="1822235"/>
          <a:ext cx="6192688" cy="235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482966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C293-C517-C80B-71EF-EF968EA1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495060C-ACE4-25E5-CEBB-43A515B49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BA26-B856-77B9-5ED8-1E80A0B98560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모델별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검출 현황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오차 행렬 기준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25029-C919-4072-6836-F482FE57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820552"/>
            <a:ext cx="8485715" cy="434475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EAF5C-068C-E906-D309-BD431CC2E120}"/>
              </a:ext>
            </a:extLst>
          </p:cNvPr>
          <p:cNvSpPr/>
          <p:nvPr/>
        </p:nvSpPr>
        <p:spPr>
          <a:xfrm>
            <a:off x="250131" y="3207400"/>
            <a:ext cx="8676965" cy="509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CB988-AE59-28A6-70D4-911AC770D15B}"/>
              </a:ext>
            </a:extLst>
          </p:cNvPr>
          <p:cNvSpPr txBox="1"/>
          <p:nvPr/>
        </p:nvSpPr>
        <p:spPr>
          <a:xfrm>
            <a:off x="467544" y="6126656"/>
            <a:ext cx="798165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실험에서도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차와 마찬가지로 모델 별 성능 변화가 크지 않았으며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Nano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모델이 가장 좋은 성능을 보였음 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18134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64539-768F-0E40-984C-3E4271CC3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ADCAA15-5D21-D575-77B4-65E4E1A56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 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845A9-F27F-46F3-714B-0487BCD37AD7}"/>
              </a:ext>
            </a:extLst>
          </p:cNvPr>
          <p:cNvSpPr txBox="1"/>
          <p:nvPr/>
        </p:nvSpPr>
        <p:spPr>
          <a:xfrm>
            <a:off x="143508" y="1340768"/>
            <a:ext cx="8856984" cy="394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오차 행렬 기준으로 가장 성능이 좋은 </a:t>
            </a:r>
            <a:r>
              <a:rPr lang="ko-KR" altLang="en-US" b="1" kern="0" dirty="0">
                <a:solidFill>
                  <a:srgbClr val="000000"/>
                </a:solidFill>
              </a:rPr>
              <a:t>모델은 </a:t>
            </a:r>
            <a:r>
              <a:rPr lang="en-US" altLang="ko-KR" b="1" kern="0" dirty="0">
                <a:solidFill>
                  <a:srgbClr val="000000"/>
                </a:solidFill>
              </a:rPr>
              <a:t>YOLO11-N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모델 중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가장 많은 불량을 찾아냄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모델별로 큰 차이를 보이지는 않았으며 대부분 비슷한 성능을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학습데이터 보완과 테스트데이터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라벨링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보완을 통해 성능을 대폭 개선하였음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보완이 필요한 클래스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(e1,e2,e3,e6,e7)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학습 데이터를 보완하고 테스트 데이터의 라벨링을 보완하여 성능을 대폭 개선하였음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탐지개수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1,296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→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1,396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클래스들의 민감도가 높아져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불량이 아닌 것을 불량으로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경우가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많아졌음으며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특히 개선도가 가장 높았던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경우가 가장 많았음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그러나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e6(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오탐지의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실제 미세 스크래치가 존재하는 상황이 많았으므로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부분을 라벨링에 추가한다면 상당 부분 줄어들 것으로 보임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7575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E062-D615-E87C-37A9-EB4740C0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ED34D5D-0407-38BD-B1A3-E8EFE9FB2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향후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F26085-85D7-3776-5F6F-FF2DCD104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872719"/>
              </p:ext>
            </p:extLst>
          </p:nvPr>
        </p:nvGraphicFramePr>
        <p:xfrm>
          <a:off x="3203848" y="1436213"/>
          <a:ext cx="4752528" cy="2080891"/>
        </p:xfrm>
        <a:graphic>
          <a:graphicData uri="http://schemas.openxmlformats.org/drawingml/2006/table">
            <a:tbl>
              <a:tblPr/>
              <a:tblGrid>
                <a:gridCol w="591983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7664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0E42AB-AE20-9BB3-F964-0602BC481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75453"/>
              </p:ext>
            </p:extLst>
          </p:nvPr>
        </p:nvGraphicFramePr>
        <p:xfrm>
          <a:off x="828993" y="1436213"/>
          <a:ext cx="2263096" cy="2080891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피드백 후 최종 수정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7191267"/>
                  </a:ext>
                </a:extLst>
              </a:tr>
            </a:tbl>
          </a:graphicData>
        </a:graphic>
      </p:graphicFrame>
      <p:sp>
        <p:nvSpPr>
          <p:cNvPr id="6" name="순서도: 병합 5">
            <a:extLst>
              <a:ext uri="{FF2B5EF4-FFF2-40B4-BE49-F238E27FC236}">
                <a16:creationId xmlns:a16="http://schemas.microsoft.com/office/drawing/2014/main" id="{40609A4A-3B9A-E0BF-9B3F-0ECD7EC3862B}"/>
              </a:ext>
            </a:extLst>
          </p:cNvPr>
          <p:cNvSpPr/>
          <p:nvPr/>
        </p:nvSpPr>
        <p:spPr>
          <a:xfrm>
            <a:off x="4623020" y="1278904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EA065D8E-D701-99E3-407E-7D3AE35CABC0}"/>
              </a:ext>
            </a:extLst>
          </p:cNvPr>
          <p:cNvSpPr/>
          <p:nvPr/>
        </p:nvSpPr>
        <p:spPr>
          <a:xfrm>
            <a:off x="6378172" y="1276550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16DB566-46E0-0222-F5F9-11A35577E1B9}"/>
              </a:ext>
            </a:extLst>
          </p:cNvPr>
          <p:cNvCxnSpPr>
            <a:cxnSpLocks/>
          </p:cNvCxnSpPr>
          <p:nvPr/>
        </p:nvCxnSpPr>
        <p:spPr>
          <a:xfrm>
            <a:off x="3796555" y="2804365"/>
            <a:ext cx="120749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A13DD7-7845-6712-1F8D-E8A95665D305}"/>
              </a:ext>
            </a:extLst>
          </p:cNvPr>
          <p:cNvCxnSpPr>
            <a:cxnSpLocks/>
          </p:cNvCxnSpPr>
          <p:nvPr/>
        </p:nvCxnSpPr>
        <p:spPr>
          <a:xfrm>
            <a:off x="3216973" y="1940269"/>
            <a:ext cx="57958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E3455B-6125-2FA7-B80F-A4E300C794D8}"/>
              </a:ext>
            </a:extLst>
          </p:cNvPr>
          <p:cNvCxnSpPr>
            <a:cxnSpLocks/>
          </p:cNvCxnSpPr>
          <p:nvPr/>
        </p:nvCxnSpPr>
        <p:spPr>
          <a:xfrm>
            <a:off x="3203848" y="2228301"/>
            <a:ext cx="596101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F26CB1-1E28-8D4A-87A2-8551F376EF09}"/>
              </a:ext>
            </a:extLst>
          </p:cNvPr>
          <p:cNvCxnSpPr>
            <a:cxnSpLocks/>
          </p:cNvCxnSpPr>
          <p:nvPr/>
        </p:nvCxnSpPr>
        <p:spPr>
          <a:xfrm>
            <a:off x="3203848" y="2516333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CE9A8F-30B0-788D-5AD5-10A206E6BC7A}"/>
              </a:ext>
            </a:extLst>
          </p:cNvPr>
          <p:cNvCxnSpPr>
            <a:cxnSpLocks/>
          </p:cNvCxnSpPr>
          <p:nvPr/>
        </p:nvCxnSpPr>
        <p:spPr>
          <a:xfrm>
            <a:off x="4396050" y="3092397"/>
            <a:ext cx="178383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334728-87F4-519D-E0FE-2B1128DC97D1}"/>
              </a:ext>
            </a:extLst>
          </p:cNvPr>
          <p:cNvCxnSpPr>
            <a:cxnSpLocks/>
          </p:cNvCxnSpPr>
          <p:nvPr/>
        </p:nvCxnSpPr>
        <p:spPr>
          <a:xfrm>
            <a:off x="5583782" y="3380429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64E23C-68A6-6A9D-ECF1-F8E617BC4361}"/>
              </a:ext>
            </a:extLst>
          </p:cNvPr>
          <p:cNvSpPr txBox="1"/>
          <p:nvPr/>
        </p:nvSpPr>
        <p:spPr>
          <a:xfrm>
            <a:off x="418436" y="3960126"/>
            <a:ext cx="830712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차 실험 결과를 기반으로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성능을 최적화하기 위해 모델의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Fine Tunning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을 진행해보도록 함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3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월 내 실험을 마무리하여 논문 작성을 </a:t>
            </a:r>
            <a:r>
              <a:rPr lang="ko-KR" altLang="en-US" b="1" kern="0" dirty="0">
                <a:solidFill>
                  <a:srgbClr val="000000"/>
                </a:solidFill>
              </a:rPr>
              <a:t>시작할 계획</a:t>
            </a: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528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690-E50D-47D6-7D47-53E9D018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441FE8B-C2E7-FF0B-31AA-448D0E9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9F773-5D99-3EFF-FF57-32C8BDD1887E}"/>
              </a:ext>
            </a:extLst>
          </p:cNvPr>
          <p:cNvSpPr txBox="1"/>
          <p:nvPr/>
        </p:nvSpPr>
        <p:spPr>
          <a:xfrm>
            <a:off x="215739" y="908720"/>
            <a:ext cx="8856984" cy="128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실제 데이터 수집 시스템 구성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X,Y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위치를 지정하여 이동하고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해당 위치를 저장할 수 있는 촬영 지그를 이용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납땜 불량을 정확히 촬영하기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기울여 측면을 촬영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97A3-21DF-2959-FAB1-740AA97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28921"/>
            <a:ext cx="4748533" cy="419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8CA0D-20D6-76F0-5854-90543B05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81936"/>
            <a:ext cx="2957565" cy="393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17AB-649A-891A-47D8-117C504C892E}"/>
              </a:ext>
            </a:extLst>
          </p:cNvPr>
          <p:cNvSpPr txBox="1"/>
          <p:nvPr/>
        </p:nvSpPr>
        <p:spPr>
          <a:xfrm>
            <a:off x="1164338" y="222635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 및 저장 장치</a:t>
            </a:r>
            <a:endParaRPr lang="en-US" altLang="ko-KR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스크린</a:t>
            </a:r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828A-6F9A-FA74-5CFF-E055BE46155A}"/>
              </a:ext>
            </a:extLst>
          </p:cNvPr>
          <p:cNvSpPr txBox="1"/>
          <p:nvPr/>
        </p:nvSpPr>
        <p:spPr>
          <a:xfrm>
            <a:off x="1691680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이동용 모터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(X,Y)</a:t>
            </a:r>
            <a:endParaRPr lang="ko-KR" altLang="en-US" sz="1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4E3D-A2FD-0984-8597-FACB373021B9}"/>
              </a:ext>
            </a:extLst>
          </p:cNvPr>
          <p:cNvSpPr txBox="1"/>
          <p:nvPr/>
        </p:nvSpPr>
        <p:spPr>
          <a:xfrm>
            <a:off x="2051720" y="4999520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촬영용</a:t>
            </a:r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B6851-9684-4AC7-F79F-710298612242}"/>
              </a:ext>
            </a:extLst>
          </p:cNvPr>
          <p:cNvSpPr txBox="1"/>
          <p:nvPr/>
        </p:nvSpPr>
        <p:spPr>
          <a:xfrm>
            <a:off x="5463800" y="2108599"/>
            <a:ext cx="3600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※</a:t>
            </a:r>
            <a:r>
              <a:rPr lang="ko-KR" altLang="en-US" sz="1400" b="1" dirty="0">
                <a:solidFill>
                  <a:schemeClr val="bg2"/>
                </a:solidFill>
              </a:rPr>
              <a:t>촬영용</a:t>
            </a:r>
            <a:r>
              <a:rPr lang="en-US" altLang="ko-KR" sz="1400" b="1" dirty="0">
                <a:solidFill>
                  <a:schemeClr val="bg2"/>
                </a:solidFill>
              </a:rPr>
              <a:t> </a:t>
            </a:r>
            <a:r>
              <a:rPr lang="ko-KR" altLang="en-US" sz="1400" b="1" dirty="0">
                <a:solidFill>
                  <a:schemeClr val="bg2"/>
                </a:solidFill>
              </a:rPr>
              <a:t>카메라</a:t>
            </a:r>
            <a:r>
              <a:rPr lang="en-US" altLang="ko-KR" sz="1400" b="1" dirty="0">
                <a:solidFill>
                  <a:schemeClr val="bg2"/>
                </a:solidFill>
              </a:rPr>
              <a:t>: Sony IMX298 16MP</a:t>
            </a:r>
            <a:endParaRPr lang="ko-KR" altLang="en-US" sz="14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23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0D8C-399B-A6DA-E542-AD4B163E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06CDA75-FB8A-855D-4880-6FA8537A9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0D13-2E9C-8094-EDFB-891B5D699636}"/>
              </a:ext>
            </a:extLst>
          </p:cNvPr>
          <p:cNvSpPr txBox="1"/>
          <p:nvPr/>
        </p:nvSpPr>
        <p:spPr>
          <a:xfrm>
            <a:off x="215739" y="908720"/>
            <a:ext cx="8856984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및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라벨링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카메라가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0°/ 90°/180°/270°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씩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90°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각도로 회전하여 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회 촬영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장의 이미지 중 실제 학습용으로 쓰인 이미지는 해당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불량 잘 드러나는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   1~2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이미지만을 사용하거나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이미지를 모두 사용하는 경우도 있음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불량이 있는 부위를 중심으로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640x640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크기로 잘라내어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3B3A6-A056-CC41-D7F4-6E32E9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01" y="4494905"/>
            <a:ext cx="3728877" cy="1928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2ED26-9329-3CBF-1AE9-E19C1E3C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421" y="3023658"/>
            <a:ext cx="4614838" cy="116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26CAE-8187-EAF3-4053-497341A2AD6D}"/>
              </a:ext>
            </a:extLst>
          </p:cNvPr>
          <p:cNvSpPr txBox="1"/>
          <p:nvPr/>
        </p:nvSpPr>
        <p:spPr>
          <a:xfrm>
            <a:off x="1830445" y="41871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들뜸 불량을 측면에서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90º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회전하여 촬영한 이미지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6842-A463-CA1E-FED8-22669A4430AD}"/>
              </a:ext>
            </a:extLst>
          </p:cNvPr>
          <p:cNvSpPr txBox="1"/>
          <p:nvPr/>
        </p:nvSpPr>
        <p:spPr>
          <a:xfrm>
            <a:off x="1805789" y="63813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annotation]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47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BFDC-E95C-D8E6-FB9C-789D1265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DA46006F-F941-0F3A-BC1F-5C7A9761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ABDE8-6644-EF56-D3D3-A36D60122EB8}"/>
              </a:ext>
            </a:extLst>
          </p:cNvPr>
          <p:cNvSpPr txBox="1"/>
          <p:nvPr/>
        </p:nvSpPr>
        <p:spPr>
          <a:xfrm>
            <a:off x="215739" y="942095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7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천여장의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데이터셋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train :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val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: test =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약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6 : 2 : 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의 비율로 분할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51ABC6-69E7-A929-73D8-AFD43527C26E}"/>
              </a:ext>
            </a:extLst>
          </p:cNvPr>
          <p:cNvGrpSpPr/>
          <p:nvPr/>
        </p:nvGrpSpPr>
        <p:grpSpPr>
          <a:xfrm>
            <a:off x="971600" y="2024844"/>
            <a:ext cx="6984776" cy="2808312"/>
            <a:chOff x="1458719" y="1825943"/>
            <a:chExt cx="6226562" cy="2444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DA67C-A6DC-1961-D8E5-DAA83DB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0A4625-768E-2C15-6BA9-975B4196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09B66D-E436-2A2D-B851-D7F4A045526A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9DAAB0-9148-0C04-030F-A7F7EB582992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15442D-2713-009B-3CDE-E7D7D5DCD888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F74A0-7F8A-D574-89D8-F8C8B8A6C62A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EFACF-6781-CFD3-B402-075E02CD24F5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378F94-B609-3F0D-98EF-098B02E15F77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999305-F095-CB23-7B2B-D24A8BDAF17C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55E6258-DA76-106F-F89F-6BC9E9CBC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5361153"/>
            <a:ext cx="6552728" cy="7999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EB32DD-97F5-AE61-9982-1392675DFB12}"/>
              </a:ext>
            </a:extLst>
          </p:cNvPr>
          <p:cNvSpPr txBox="1"/>
          <p:nvPr/>
        </p:nvSpPr>
        <p:spPr>
          <a:xfrm>
            <a:off x="1874593" y="4868505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클래스별 불량 이미지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AF035-2B85-3AAA-669B-EA6BC9133B80}"/>
              </a:ext>
            </a:extLst>
          </p:cNvPr>
          <p:cNvSpPr txBox="1"/>
          <p:nvPr/>
        </p:nvSpPr>
        <p:spPr>
          <a:xfrm>
            <a:off x="1874593" y="6196023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분할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014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BBD9-B5B4-2FD5-E5A0-21D5E2DB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B6AC4E5-4E33-C003-2DD2-F8FBEA7C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2322D-3B68-356F-2CB4-5C03094FFC98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49442-EF59-84C4-87DE-915B2864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844824"/>
            <a:ext cx="3173265" cy="31656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711DA5-15E4-220C-1CFE-AC9C0DF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94" y="5287496"/>
            <a:ext cx="8460209" cy="127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20FA3D-78C6-9B52-1D3D-B316842B7A55}"/>
              </a:ext>
            </a:extLst>
          </p:cNvPr>
          <p:cNvSpPr txBox="1"/>
          <p:nvPr/>
        </p:nvSpPr>
        <p:spPr>
          <a:xfrm>
            <a:off x="1982604" y="5010497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분포 현황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18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23CC-35F8-1D09-F5FC-19E1D71D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E7E2FCE-9345-9E70-4405-EA58717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DC055-02E2-87B1-D81D-3D4BD22D6049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평가용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검증용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평가용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F243BF-B0D2-81D6-76B1-C24A22C7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6" y="2041973"/>
            <a:ext cx="8950487" cy="1551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0AFF3-6D5A-FA22-CE4F-D04B534C56B9}"/>
              </a:ext>
            </a:extLst>
          </p:cNvPr>
          <p:cNvSpPr txBox="1"/>
          <p:nvPr/>
        </p:nvSpPr>
        <p:spPr>
          <a:xfrm>
            <a:off x="215738" y="3717032"/>
            <a:ext cx="867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해당 데이터의 개수는 인스턴스 기준으로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개수는 같으나 한 이미지에 여러 개의 인스턴스가 포함되어 있는 경우가 많아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검증용과 평가용의 데이터 분포가 동일하지 않음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B762C4-CABD-9A72-B35E-C318537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4326289"/>
            <a:ext cx="3312368" cy="1913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86064B-A0CF-85D9-1661-FA301AE366AD}"/>
              </a:ext>
            </a:extLst>
          </p:cNvPr>
          <p:cNvSpPr txBox="1"/>
          <p:nvPr/>
        </p:nvSpPr>
        <p:spPr>
          <a:xfrm>
            <a:off x="1691680" y="624003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이미지에 여러 개의 인스턴스가 포함된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895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2577D-4E1A-E05F-3D03-AE217786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DE3052D-3844-0B37-BD4F-FFC4B8B5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5B44F-5491-898A-73B8-3160A2FC6261}"/>
              </a:ext>
            </a:extLst>
          </p:cNvPr>
          <p:cNvSpPr txBox="1"/>
          <p:nvPr/>
        </p:nvSpPr>
        <p:spPr>
          <a:xfrm>
            <a:off x="215739" y="942095"/>
            <a:ext cx="8856984" cy="472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HW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OS: Windows 10 Pro for Workstations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Intel(R) Xenon(R) W-2223 CPU @ 3.60GHz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HDD: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475+931= 1,406GB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RAM: 128GB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3080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YOLO11(N,S,M,L,X) / RT-DETR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 3.9.2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Frame Work: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1.31.1 +cu117,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1.0.0</a:t>
            </a:r>
          </a:p>
        </p:txBody>
      </p:sp>
    </p:spTree>
    <p:extLst>
      <p:ext uri="{BB962C8B-B14F-4D97-AF65-F5344CB8AC3E}">
        <p14:creationId xmlns:p14="http://schemas.microsoft.com/office/powerpoint/2010/main" val="2391580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695B-B154-BDAD-DCE6-0427953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FE8FF36-726D-79F2-677B-3435B1581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A27D9-89B5-A00E-EED0-253251D190A6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 </a:t>
            </a:r>
            <a:r>
              <a:rPr lang="en-US" altLang="ko-KR" b="1" dirty="0"/>
              <a:t>(Real-Time Detection Transformer)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424864F-7FF5-9FFB-C7F5-AC57AE5A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4393"/>
            <a:ext cx="6624836" cy="30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ing">
            <a:extLst>
              <a:ext uri="{FF2B5EF4-FFF2-40B4-BE49-F238E27FC236}">
                <a16:creationId xmlns:a16="http://schemas.microsoft.com/office/drawing/2014/main" id="{3518ACC3-6A15-2A94-0BB0-7A3F26D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2" y="3861048"/>
            <a:ext cx="2932814" cy="27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5F7EE-6B8F-8DA2-69D4-123B932FBE8C}"/>
              </a:ext>
            </a:extLst>
          </p:cNvPr>
          <p:cNvSpPr txBox="1"/>
          <p:nvPr/>
        </p:nvSpPr>
        <p:spPr>
          <a:xfrm>
            <a:off x="3275856" y="4313366"/>
            <a:ext cx="5748128" cy="213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Baidu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발표한 최첨단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엔드투엔드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정확도를 유지하면서도 실시간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객체 감지 분야에서 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기반이 아닌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멀티스케일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처리에 유리하여 복잡한 장면에서도 성능이 뛰어남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이러한 단점을 개선하여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속도를 제공하였음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57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체"/>
        <a:ea typeface="굴림체"/>
        <a:cs typeface=""/>
      </a:majorFont>
      <a:minorFont>
        <a:latin typeface="굴림체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25924</TotalTime>
  <Words>2538</Words>
  <Application>Microsoft Office PowerPoint</Application>
  <PresentationFormat>화면 슬라이드 쇼(4:3)</PresentationFormat>
  <Paragraphs>560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HY수평선M</vt:lpstr>
      <vt:lpstr>HY헤드라인M</vt:lpstr>
      <vt:lpstr>굴림</vt:lpstr>
      <vt:lpstr>굴림체</vt:lpstr>
      <vt:lpstr>맑은 고딕</vt:lpstr>
      <vt:lpstr>함초롬바탕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예스폼(yesform)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신년도 사업계획서(일반)</dc:title>
  <dc:creator>예스폼(yesform)</dc:creator>
  <cp:keywords>www.yesform.com</cp:keywords>
  <dc:description>본 문서의 저작권은 예스폼(yesform)에 있으며_x000d_
무단 복제 배포시 법적인 제재를 받을 수 있습니다.</dc:description>
  <cp:lastModifiedBy>v vbnvvvvv bv ll</cp:lastModifiedBy>
  <cp:revision>608</cp:revision>
  <cp:lastPrinted>2020-07-04T15:12:57Z</cp:lastPrinted>
  <dcterms:created xsi:type="dcterms:W3CDTF">2006-01-13T09:37:44Z</dcterms:created>
  <dcterms:modified xsi:type="dcterms:W3CDTF">2025-03-22T17:00:07Z</dcterms:modified>
</cp:coreProperties>
</file>